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11901081916538E-2"/>
          <c:y val="0.11473921864750661"/>
          <c:w val="0.92337431932291303"/>
          <c:h val="0.64666871194413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Ad invesment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5A0-4CF0-B854-96080AB0AAA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5A0-4CF0-B854-96080AB0AAA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5A0-4CF0-B854-96080AB0AAA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5A0-4CF0-B854-96080AB0AAA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5A0-4CF0-B854-96080AB0AAA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5A0-4CF0-B854-96080AB0AAA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5A0-4CF0-B854-96080AB0AAA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35A0-4CF0-B854-96080AB0AAA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35A0-4CF0-B854-96080AB0AAA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5A0-4CF0-B854-96080AB0AAA4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5A0-4CF0-B854-96080AB0AAA4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A42-43E2-8A1B-D371C3E3C62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7C-4C94-9B83-FFDB68F6C9A8}"/>
              </c:ext>
            </c:extLst>
          </c:dPt>
          <c:dLbls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pPr>
                  <a:endParaRPr lang="es-E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 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5787.4569783515435</c:v>
                </c:pt>
                <c:pt idx="1">
                  <c:v>5472.1</c:v>
                </c:pt>
                <c:pt idx="2">
                  <c:v>5410.7000000000007</c:v>
                </c:pt>
                <c:pt idx="3">
                  <c:v>5571.0400000000009</c:v>
                </c:pt>
                <c:pt idx="4">
                  <c:v>6145.6</c:v>
                </c:pt>
                <c:pt idx="5">
                  <c:v>6686.7999999999993</c:v>
                </c:pt>
                <c:pt idx="6" formatCode="#.##00">
                  <c:v>7307</c:v>
                </c:pt>
                <c:pt idx="7" formatCode="#.##00">
                  <c:v>7985.1200000000008</c:v>
                </c:pt>
                <c:pt idx="8" formatCode="#.##00">
                  <c:v>7116.04</c:v>
                </c:pt>
                <c:pt idx="9" formatCode="#.##00">
                  <c:v>5630.9499999999989</c:v>
                </c:pt>
                <c:pt idx="10" formatCode="#.##00">
                  <c:v>5849.54</c:v>
                </c:pt>
                <c:pt idx="11" formatCode="#.##00">
                  <c:v>5497.14</c:v>
                </c:pt>
                <c:pt idx="12" formatCode="#.##00">
                  <c:v>4630</c:v>
                </c:pt>
                <c:pt idx="13" formatCode="#.##00">
                  <c:v>4261</c:v>
                </c:pt>
                <c:pt idx="14" formatCode="#.##00">
                  <c:v>4665.8999999999996</c:v>
                </c:pt>
                <c:pt idx="15" formatCode="#.##00">
                  <c:v>5016.7</c:v>
                </c:pt>
                <c:pt idx="16" formatCode="#.##00">
                  <c:v>5234.8</c:v>
                </c:pt>
                <c:pt idx="17" formatCode="#.##00">
                  <c:v>5433.9113628504801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5A0-4CF0-B854-96080AB0A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1373680"/>
        <c:axId val="251374072"/>
      </c:barChart>
      <c:lineChart>
        <c:grouping val="stacked"/>
        <c:varyColors val="0"/>
        <c:ser>
          <c:idx val="1"/>
          <c:order val="1"/>
          <c:tx>
            <c:v>%Incr</c:v>
          </c:tx>
          <c:marker>
            <c:symbol val="circle"/>
            <c:size val="6"/>
            <c:spPr>
              <a:ln>
                <a:solidFill>
                  <a:schemeClr val="bg1"/>
                </a:solidFill>
              </a:ln>
            </c:spPr>
          </c:marker>
          <c:dPt>
            <c:idx val="0"/>
            <c:marker>
              <c:symbol val="none"/>
            </c:marker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A42-43E2-8A1B-D371C3E3C626}"/>
              </c:ext>
            </c:extLst>
          </c:dPt>
          <c:dPt>
            <c:idx val="1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A42-43E2-8A1B-D371C3E3C62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319867860412361E-2"/>
                  <c:y val="2.5436867312906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201648093833743E-2"/>
                  <c:y val="3.071210286209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6C-4AF8-B516-1A8EB9B77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201648093833709E-2"/>
                  <c:y val="3.4696816621590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6C-4AF8-B516-1A8EB9B771E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07116498382067E-2"/>
                  <c:y val="-2.9881955850256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96C-4AF8-B516-1A8EB9B771E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76699241806521E-2"/>
                  <c:y val="-2.7896850216194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96C-4AF8-B516-1A8EB9B771E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767197956515157E-2"/>
                  <c:y val="-2.829404084114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96C-4AF8-B516-1A8EB9B771E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453304233415955E-2"/>
                  <c:y val="3.9787709238382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605287747068776E-2"/>
                  <c:y val="2.90245777942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602540022528222E-2"/>
                  <c:y val="3.2612288275644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453304233415955E-2"/>
                  <c:y val="2.9024577794275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A42-43E2-8A1B-D371C3E3C62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167884346759592E-2"/>
                  <c:y val="2.543686731290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A42-43E2-8A1B-D371C3E3C626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Hoja1!$C$2:$C$19</c:f>
              <c:numCache>
                <c:formatCode>#,#00</c:formatCode>
                <c:ptCount val="18"/>
                <c:pt idx="1">
                  <c:v>-5.4489731764946461</c:v>
                </c:pt>
                <c:pt idx="2">
                  <c:v>-1.1220555179912581</c:v>
                </c:pt>
                <c:pt idx="3">
                  <c:v>2.963387362078846</c:v>
                </c:pt>
                <c:pt idx="4">
                  <c:v>10.313334673597739</c:v>
                </c:pt>
                <c:pt idx="5">
                  <c:v>8.8063004425930558</c:v>
                </c:pt>
                <c:pt idx="6" formatCode="General">
                  <c:v>9.3000000000000007</c:v>
                </c:pt>
                <c:pt idx="7" formatCode="#.##00">
                  <c:v>9.2804160394142734</c:v>
                </c:pt>
                <c:pt idx="8" formatCode="#.##00">
                  <c:v>-10.883743763399934</c:v>
                </c:pt>
                <c:pt idx="9" formatCode="#.##00">
                  <c:v>-20.869612874576326</c:v>
                </c:pt>
                <c:pt idx="10" formatCode="#.##00">
                  <c:v>3.8819382164643867</c:v>
                </c:pt>
                <c:pt idx="11" formatCode="#.##00">
                  <c:v>-6.0244053378556206</c:v>
                </c:pt>
                <c:pt idx="12" formatCode="#.##00">
                  <c:v>-15.774384498120842</c:v>
                </c:pt>
                <c:pt idx="13" formatCode="#.##00">
                  <c:v>-7.9697624190064769</c:v>
                </c:pt>
                <c:pt idx="14" formatCode="#.##00">
                  <c:v>9.5024642102792711</c:v>
                </c:pt>
                <c:pt idx="15" formatCode="#.##00">
                  <c:v>7.5183780192460192</c:v>
                </c:pt>
                <c:pt idx="16" formatCode="#.##00">
                  <c:v>4.3474794187414068</c:v>
                </c:pt>
                <c:pt idx="17" formatCode="General">
                  <c:v>3.8036097434568568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96C-4AF8-B516-1A8EB9B77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30"/>
          <c:upBars/>
          <c:downBars/>
        </c:upDownBars>
        <c:marker val="1"/>
        <c:smooth val="0"/>
        <c:axId val="287379888"/>
        <c:axId val="287381848"/>
      </c:lineChart>
      <c:catAx>
        <c:axId val="2513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sz="1400" b="0">
                <a:latin typeface="Calibri" panose="020F0502020204030204" pitchFamily="34" charset="0"/>
              </a:defRPr>
            </a:pPr>
            <a:endParaRPr lang="es-ES"/>
          </a:p>
        </c:txPr>
        <c:crossAx val="251374072"/>
        <c:crosses val="autoZero"/>
        <c:auto val="1"/>
        <c:lblAlgn val="ctr"/>
        <c:lblOffset val="100"/>
        <c:noMultiLvlLbl val="0"/>
      </c:catAx>
      <c:valAx>
        <c:axId val="251374072"/>
        <c:scaling>
          <c:orientation val="minMax"/>
          <c:max val="16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51373680"/>
        <c:crosses val="autoZero"/>
        <c:crossBetween val="between"/>
      </c:valAx>
      <c:valAx>
        <c:axId val="287381848"/>
        <c:scaling>
          <c:orientation val="minMax"/>
          <c:max val="50"/>
          <c:min val="-100"/>
        </c:scaling>
        <c:delete val="0"/>
        <c:axPos val="r"/>
        <c:numFmt formatCode="#,#00" sourceLinked="1"/>
        <c:majorTickMark val="none"/>
        <c:minorTickMark val="none"/>
        <c:tickLblPos val="none"/>
        <c:spPr>
          <a:ln>
            <a:noFill/>
          </a:ln>
        </c:spPr>
        <c:crossAx val="287379888"/>
        <c:crosses val="max"/>
        <c:crossBetween val="between"/>
      </c:valAx>
      <c:catAx>
        <c:axId val="28737988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5875"/>
        </c:spPr>
        <c:crossAx val="287381848"/>
        <c:crossesAt val="0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lang="es-ES" sz="1800" b="0" i="0" u="none" strike="noStrike" kern="1200" baseline="0">
          <a:solidFill>
            <a:srgbClr val="808080"/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304090226850485"/>
          <c:y val="3.2853525534200012E-2"/>
          <c:w val="0.21587920677246436"/>
          <c:h val="0.95463508405725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Ene-Sep2015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4BC-4735-8DCC-9BEA83E74331}"/>
              </c:ext>
            </c:extLst>
          </c:dPt>
          <c:dPt>
            <c:idx val="2"/>
            <c:invertIfNegative val="0"/>
            <c:bubble3D val="0"/>
            <c:spPr>
              <a:solidFill>
                <a:srgbClr val="00ACF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EC-4709-A57B-3C8FB302A8F6}"/>
              </c:ext>
            </c:extLst>
          </c:dPt>
          <c:dPt>
            <c:idx val="5"/>
            <c:invertIfNegative val="0"/>
            <c:bubble3D val="0"/>
            <c:spPr>
              <a:solidFill>
                <a:srgbClr val="00ACF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EC-4709-A57B-3C8FB302A8F6}"/>
              </c:ext>
            </c:extLst>
          </c:dPt>
          <c:dLbls>
            <c:numFmt formatCode="#,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ATRESMEDIA+GRUPO PLANETA</c:v>
                </c:pt>
                <c:pt idx="1">
                  <c:v>MEDIASET</c:v>
                </c:pt>
                <c:pt idx="2">
                  <c:v>GOOGLE</c:v>
                </c:pt>
                <c:pt idx="3">
                  <c:v>PRISA</c:v>
                </c:pt>
                <c:pt idx="4">
                  <c:v>UD. EDITORIAL</c:v>
                </c:pt>
                <c:pt idx="5">
                  <c:v>FACEBOOK</c:v>
                </c:pt>
                <c:pt idx="6">
                  <c:v>VOCENTO</c:v>
                </c:pt>
                <c:pt idx="7">
                  <c:v>GODO</c:v>
                </c:pt>
                <c:pt idx="8">
                  <c:v>RADIO POPULAR</c:v>
                </c:pt>
                <c:pt idx="9">
                  <c:v>GRUPO ZETA</c:v>
                </c:pt>
              </c:strCache>
            </c:strRef>
          </c:cat>
          <c:val>
            <c:numRef>
              <c:f>Hoja1!$B$2:$B$11</c:f>
              <c:numCache>
                <c:formatCode>#,##0</c:formatCode>
                <c:ptCount val="10"/>
                <c:pt idx="0">
                  <c:v>976656.61439002596</c:v>
                </c:pt>
                <c:pt idx="1">
                  <c:v>881941.84816008096</c:v>
                </c:pt>
                <c:pt idx="2">
                  <c:v>649000</c:v>
                </c:pt>
                <c:pt idx="3">
                  <c:v>298060.64994002203</c:v>
                </c:pt>
                <c:pt idx="4">
                  <c:v>222353.40679999799</c:v>
                </c:pt>
                <c:pt idx="5">
                  <c:v>200000</c:v>
                </c:pt>
                <c:pt idx="6">
                  <c:v>206711.98754000899</c:v>
                </c:pt>
                <c:pt idx="7">
                  <c:v>115230.005009998</c:v>
                </c:pt>
                <c:pt idx="8">
                  <c:v>88822.119659992095</c:v>
                </c:pt>
                <c:pt idx="9">
                  <c:v>82897.162610001003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BC-4735-8DCC-9BEA83E7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87380672"/>
        <c:axId val="287377144"/>
      </c:barChart>
      <c:catAx>
        <c:axId val="287380672"/>
        <c:scaling>
          <c:orientation val="maxMin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0"/>
        <c:majorTickMark val="out"/>
        <c:minorTickMark val="none"/>
        <c:tickLblPos val="low"/>
        <c:crossAx val="287377144"/>
        <c:crossesAt val="0"/>
        <c:auto val="1"/>
        <c:lblAlgn val="ctr"/>
        <c:lblOffset val="100"/>
        <c:noMultiLvlLbl val="0"/>
      </c:catAx>
      <c:valAx>
        <c:axId val="287377144"/>
        <c:scaling>
          <c:orientation val="minMax"/>
          <c:min val="0"/>
        </c:scaling>
        <c:delete val="0"/>
        <c:axPos val="t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2873806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0122886819854E-2"/>
          <c:y val="0.27187499999999998"/>
          <c:w val="0.7792595570123888"/>
          <c:h val="0.58453124999999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Televisión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Sheet1!$B$2:$F$2</c15:sqref>
                  </c15:fullRef>
                </c:ext>
              </c:extLst>
              <c:f>(Sheet1!$B$2:$D$2,Sheet1!$F$2)</c:f>
              <c:numCache>
                <c:formatCode>0.0%</c:formatCode>
                <c:ptCount val="4"/>
                <c:pt idx="0">
                  <c:v>0.40152337149228323</c:v>
                </c:pt>
                <c:pt idx="1">
                  <c:v>0.44131722198959145</c:v>
                </c:pt>
                <c:pt idx="2">
                  <c:v>0.42890477026639678</c:v>
                </c:pt>
                <c:pt idx="3">
                  <c:v>0.40500000000000003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F-4A70-B70D-02C6C1C30CDB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Diarios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Sheet1!$B$4:$F$4</c15:sqref>
                  </c15:fullRef>
                </c:ext>
              </c:extLst>
              <c:f>(Sheet1!$B$4:$D$4,Sheet1!$F$4)</c:f>
              <c:numCache>
                <c:formatCode>0.0%</c:formatCode>
                <c:ptCount val="4"/>
                <c:pt idx="0">
                  <c:v>0.31254551593353719</c:v>
                </c:pt>
                <c:pt idx="1">
                  <c:v>0.2669438296345038</c:v>
                </c:pt>
                <c:pt idx="2">
                  <c:v>0.2076246806508234</c:v>
                </c:pt>
                <c:pt idx="3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1F-4A70-B70D-02C6C1C30CDB}"/>
            </c:ext>
          </c:extLst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51027621692111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1F-4A70-B70D-02C6C1C30C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F2-427F-AEB4-2DCC39DA1EE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Sheet1!$B$3:$F$3</c15:sqref>
                  </c15:fullRef>
                </c:ext>
              </c:extLst>
              <c:f>(Sheet1!$B$3:$D$3,Sheet1!$F$3)</c:f>
              <c:numCache>
                <c:formatCode>0.0%</c:formatCode>
                <c:ptCount val="4"/>
                <c:pt idx="0">
                  <c:v>9.2343475673297391E-3</c:v>
                </c:pt>
                <c:pt idx="1">
                  <c:v>2.4286654304001915E-2</c:v>
                </c:pt>
                <c:pt idx="2">
                  <c:v>0.1386362358683001</c:v>
                </c:pt>
                <c:pt idx="3">
                  <c:v>0.26900000000000002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1F-4A70-B70D-02C6C1C30CDB}"/>
            </c:ext>
            <c:ext xmlns:c15="http://schemas.microsoft.com/office/drawing/2012/chart" uri="{02D57815-91ED-43cb-92C2-25804820EDAC}">
              <c15:categoryFilterExceptions>
                <c15:categoryFilterException>
                  <c15:sqref>Sheet1!$F$3</c15:sqref>
                  <c15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12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libri" panose="020F0502020204030204" pitchFamily="34" charset="0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</c15:dLbl>
                </c15:categoryFilterException>
              </c15:categoryFilterExceptions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Sheet1!$B$5:$E$5</c15:sqref>
                  </c15:fullRef>
                </c:ext>
              </c:extLst>
              <c:f>Sheet1!$B$5:$D$5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1F-4A70-B70D-02C6C1C30CD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Sheet1!$B$6:$F$6</c15:sqref>
                  </c15:fullRef>
                </c:ext>
              </c:extLst>
              <c:f>(Sheet1!$B$6:$D$6,Sheet1!$F$6)</c:f>
              <c:numCache>
                <c:formatCode>0.0%</c:formatCode>
                <c:ptCount val="4"/>
                <c:pt idx="0">
                  <c:v>8.6731812602894226E-2</c:v>
                </c:pt>
                <c:pt idx="1">
                  <c:v>9.1224502003948077E-2</c:v>
                </c:pt>
                <c:pt idx="2">
                  <c:v>9.5171433509089617E-2</c:v>
                </c:pt>
                <c:pt idx="3">
                  <c:v>8.6999999999999994E-2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1F-4A70-B70D-02C6C1C30CD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Revistas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Sheet1!$B$7:$F$7</c15:sqref>
                  </c15:fullRef>
                </c:ext>
              </c:extLst>
              <c:f>(Sheet1!$B$7:$D$7,Sheet1!$F$7)</c:f>
              <c:numCache>
                <c:formatCode>0.0%</c:formatCode>
                <c:ptCount val="4"/>
                <c:pt idx="0">
                  <c:v>0.10677342667049529</c:v>
                </c:pt>
                <c:pt idx="1">
                  <c:v>0.10094514566010647</c:v>
                </c:pt>
                <c:pt idx="2">
                  <c:v>6.9023147219536646E-2</c:v>
                </c:pt>
                <c:pt idx="3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1F-4A70-B70D-02C6C1C30CD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Exterior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Sheet1!$B$8:$F$8</c15:sqref>
                  </c15:fullRef>
                </c:ext>
              </c:extLst>
              <c:f>(Sheet1!$B$8:$D$8,Sheet1!$F$8)</c:f>
              <c:numCache>
                <c:formatCode>0.0%</c:formatCode>
                <c:ptCount val="4"/>
                <c:pt idx="0">
                  <c:v>7.3652931698433885E-2</c:v>
                </c:pt>
                <c:pt idx="1">
                  <c:v>6.8867021594783751E-2</c:v>
                </c:pt>
                <c:pt idx="2">
                  <c:v>5.7510960764730668E-2</c:v>
                </c:pt>
                <c:pt idx="3">
                  <c:v>6.0999999999999999E-2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1F-4A70-B70D-02C6C1C30CD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Cine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(Sheet1!$B$1:$D$1,Sheet1!$F$1)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Sheet1!$B$9:$F$9</c15:sqref>
                  </c15:fullRef>
                </c:ext>
              </c:extLst>
              <c:f>(Sheet1!$B$9:$D$9,Sheet1!$F$9)</c:f>
              <c:numCache>
                <c:formatCode>0.0%</c:formatCode>
                <c:ptCount val="4"/>
                <c:pt idx="0">
                  <c:v>9.5385940350265364E-3</c:v>
                </c:pt>
                <c:pt idx="1">
                  <c:v>6.4156248130645445E-3</c:v>
                </c:pt>
                <c:pt idx="2">
                  <c:v>3.1287717211228878E-3</c:v>
                </c:pt>
                <c:pt idx="3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11F-4A70-B70D-02C6C1C30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87381064"/>
        <c:axId val="287381456"/>
      </c:barChart>
      <c:catAx>
        <c:axId val="28738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287381456"/>
        <c:crosses val="autoZero"/>
        <c:auto val="1"/>
        <c:lblAlgn val="ctr"/>
        <c:lblOffset val="100"/>
        <c:noMultiLvlLbl val="0"/>
      </c:catAx>
      <c:valAx>
        <c:axId val="287381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738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31674704231504"/>
          <c:y val="0.22137672244094489"/>
          <c:w val="0.1189842713622007"/>
          <c:h val="0.60828838582677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21510739231844E-2"/>
          <c:y val="6.6405640911927341E-2"/>
          <c:w val="0.76574985841387"/>
          <c:h val="0.7734482617573075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1-4440-8800-B1A09708B38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1-4440-8800-B1A09708B38C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1-4440-8800-B1A09708B38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61-4440-8800-B1A09708B38C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61-4440-8800-B1A09708B38C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61-4440-8800-B1A09708B38C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61-4440-8800-B1A09708B38C}"/>
              </c:ext>
            </c:extLst>
          </c:dPt>
          <c:cat>
            <c:strRef>
              <c:f>Hoja1!$A$2:$A$8</c:f>
              <c:strCache>
                <c:ptCount val="7"/>
                <c:pt idx="0">
                  <c:v>Televisión</c:v>
                </c:pt>
                <c:pt idx="1">
                  <c:v>Digital</c:v>
                </c:pt>
                <c:pt idx="2">
                  <c:v>Newspapers</c:v>
                </c:pt>
                <c:pt idx="3">
                  <c:v>Radio</c:v>
                </c:pt>
                <c:pt idx="4">
                  <c:v>Magazines</c:v>
                </c:pt>
                <c:pt idx="5">
                  <c:v>OOH</c:v>
                </c:pt>
                <c:pt idx="6">
                  <c:v>Cinema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0.40500000000000003</c:v>
                </c:pt>
                <c:pt idx="1">
                  <c:v>0.26900000000000002</c:v>
                </c:pt>
                <c:pt idx="2">
                  <c:v>0.12400000000000001</c:v>
                </c:pt>
                <c:pt idx="3">
                  <c:v>8.6999999999999994E-2</c:v>
                </c:pt>
                <c:pt idx="4">
                  <c:v>4.8000000000000001E-2</c:v>
                </c:pt>
                <c:pt idx="5">
                  <c:v>6.0999999999999999E-2</c:v>
                </c:pt>
                <c:pt idx="6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E61-4440-8800-B1A09708B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9591135794796"/>
          <c:y val="0.14452268792762549"/>
          <c:w val="0.70001126599314301"/>
          <c:h val="0.707048771793964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AA-4E65-A98C-3E7F9D8557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AA-4E65-A98C-3E7F9D855785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AA-4E65-A98C-3E7F9D85578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AA-4E65-A98C-3E7F9D8557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AA-4E65-A98C-3E7F9D855785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6AA-4E65-A98C-3E7F9D8557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6AA-4E65-A98C-3E7F9D85578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6AA-4E65-A98C-3E7F9D8557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Televisión</c:v>
                </c:pt>
                <c:pt idx="1">
                  <c:v>Digital</c:v>
                </c:pt>
                <c:pt idx="2">
                  <c:v>Newspapers</c:v>
                </c:pt>
                <c:pt idx="3">
                  <c:v>Radio</c:v>
                </c:pt>
                <c:pt idx="4">
                  <c:v>Magazines</c:v>
                </c:pt>
                <c:pt idx="5">
                  <c:v>OOH</c:v>
                </c:pt>
                <c:pt idx="6">
                  <c:v>Cinema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0.40500000000000003</c:v>
                </c:pt>
                <c:pt idx="1">
                  <c:v>0.26900000000000002</c:v>
                </c:pt>
                <c:pt idx="2">
                  <c:v>0.12400000000000001</c:v>
                </c:pt>
                <c:pt idx="3">
                  <c:v>8.6999999999999994E-2</c:v>
                </c:pt>
                <c:pt idx="4">
                  <c:v>4.8000000000000001E-2</c:v>
                </c:pt>
                <c:pt idx="5">
                  <c:v>6.0999999999999999E-2</c:v>
                </c:pt>
                <c:pt idx="6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6AA-4E65-A98C-3E7F9D855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9591135794796"/>
          <c:y val="0.14452268792762549"/>
          <c:w val="0.70001126599314301"/>
          <c:h val="0.707048771793964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DF-4278-8F08-B70857A211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DF-4278-8F08-B70857A211CB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DF-4278-8F08-B70857A211CB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DF-4278-8F08-B70857A211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DF-4278-8F08-B70857A211CB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DF-4278-8F08-B70857A211CB}"/>
              </c:ext>
            </c:extLst>
          </c:dPt>
          <c:dLbls>
            <c:dLbl>
              <c:idx val="0"/>
              <c:layout>
                <c:manualLayout>
                  <c:x val="3.866976024748611E-3"/>
                  <c:y val="-6.2493637612558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DF-4278-8F08-B70857A211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01856148491878E-2"/>
                  <c:y val="5.4681932910988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DF-4278-8F08-B70857A211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7339520494972931E-3"/>
                  <c:y val="-1.9529261753924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ADF-4278-8F08-B70857A211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Search</c:v>
                </c:pt>
                <c:pt idx="1">
                  <c:v>Display</c:v>
                </c:pt>
                <c:pt idx="2">
                  <c:v>Video online</c:v>
                </c:pt>
                <c:pt idx="3">
                  <c:v>Other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0.50357031977646682</c:v>
                </c:pt>
                <c:pt idx="1">
                  <c:v>0.36789816827072336</c:v>
                </c:pt>
                <c:pt idx="2">
                  <c:v>9.6398633964607253E-2</c:v>
                </c:pt>
                <c:pt idx="3">
                  <c:v>3.2132877988202427E-2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ADF-4278-8F08-B70857A21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00353462913438E-2"/>
          <c:y val="0.16250000000000001"/>
          <c:w val="0.46164110325565749"/>
          <c:h val="0.73601058070866143"/>
        </c:manualLayout>
      </c:layout>
      <c:barChart>
        <c:barDir val="col"/>
        <c:grouping val="percentStacked"/>
        <c:varyColors val="0"/>
        <c:ser>
          <c:idx val="8"/>
          <c:order val="0"/>
          <c:tx>
            <c:strRef>
              <c:f>Sheet1!$A$2</c:f>
              <c:strCache>
                <c:ptCount val="1"/>
                <c:pt idx="0">
                  <c:v>Televisión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2"/>
                <c:pt idx="0">
                  <c:v>0.40091293254664323</c:v>
                </c:pt>
                <c:pt idx="1">
                  <c:v>0.40500000000000003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A8-4926-A79F-1FE4DC9D5804}"/>
            </c:ext>
          </c:extLst>
        </c:ser>
        <c:ser>
          <c:idx val="9"/>
          <c:order val="1"/>
          <c:tx>
            <c:strRef>
              <c:f>Sheet1!$A$8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Sheet1!$B$8:$D$8</c:f>
              <c:numCache>
                <c:formatCode>0.0%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1A8-4926-A79F-1FE4DC9D5804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Diarios - papel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2"/>
                <c:pt idx="0">
                  <c:v>0.13887338542497207</c:v>
                </c:pt>
                <c:pt idx="1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A8-4926-A79F-1FE4DC9D5804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Diarios - online</c:v>
                </c:pt>
              </c:strCache>
            </c:strRef>
          </c:tx>
          <c:spPr>
            <a:pattFill prst="wdUpDiag">
              <a:fgClr>
                <a:schemeClr val="accent2"/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2"/>
                <c:pt idx="0">
                  <c:v>3.7999999999999999E-2</c:v>
                </c:pt>
                <c:pt idx="1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A8-4926-A79F-1FE4DC9D5804}"/>
            </c:ext>
          </c:extLst>
        </c:ser>
        <c:ser>
          <c:idx val="1"/>
          <c:order val="4"/>
          <c:tx>
            <c:strRef>
              <c:f>Sheet1!$A$6</c:f>
              <c:strCache>
                <c:ptCount val="1"/>
                <c:pt idx="0">
                  <c:v>Internet Display - excl. Diarios 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2"/>
                <c:pt idx="0">
                  <c:v>8.8999999999999996E-2</c:v>
                </c:pt>
                <c:pt idx="1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A8-4926-A79F-1FE4DC9D5804}"/>
            </c:ext>
          </c:extLst>
        </c:ser>
        <c:ser>
          <c:idx val="11"/>
          <c:order val="5"/>
          <c:tx>
            <c:strRef>
              <c:f>Sheet1!$A$13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Sheet1!$B$13:$D$13</c:f>
              <c:numCache>
                <c:formatCode>0%</c:formatCode>
                <c:ptCount val="2"/>
                <c:pt idx="0" formatCode="0.0%">
                  <c:v>0.01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1A8-4926-A79F-1FE4DC9D5804}"/>
            </c:ext>
          </c:extLst>
        </c:ser>
        <c:ser>
          <c:idx val="0"/>
          <c:order val="6"/>
          <c:tx>
            <c:strRef>
              <c:f>Sheet1!$A$7</c:f>
              <c:strCache>
                <c:ptCount val="1"/>
                <c:pt idx="0">
                  <c:v>Internet - Search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Sheet1!$B$7:$D$7</c:f>
              <c:numCache>
                <c:formatCode>0.0%</c:formatCode>
                <c:ptCount val="2"/>
                <c:pt idx="0">
                  <c:v>0.1219901132195822</c:v>
                </c:pt>
                <c:pt idx="1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8-4926-A79F-1FE4DC9D5804}"/>
            </c:ext>
          </c:extLst>
        </c:ser>
        <c:ser>
          <c:idx val="10"/>
          <c:order val="7"/>
          <c:tx>
            <c:strRef>
              <c:f>Sheet1!$A$8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Sheet1!$B$8:$D$8</c:f>
              <c:numCache>
                <c:formatCode>0.0%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1A8-4926-A79F-1FE4DC9D5804}"/>
            </c:ext>
          </c:extLst>
        </c:ser>
        <c:ser>
          <c:idx val="4"/>
          <c:order val="8"/>
          <c:tx>
            <c:strRef>
              <c:f>Sheet1!$A$9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Sheet1!$B$9:$D$9</c:f>
              <c:numCache>
                <c:formatCode>0.0%</c:formatCode>
                <c:ptCount val="2"/>
                <c:pt idx="0">
                  <c:v>9.0575665763036189E-2</c:v>
                </c:pt>
                <c:pt idx="1">
                  <c:v>8.6999999999999994E-2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A8-4926-A79F-1FE4DC9D5804}"/>
            </c:ext>
          </c:extLst>
        </c:ser>
        <c:ser>
          <c:idx val="5"/>
          <c:order val="9"/>
          <c:tx>
            <c:strRef>
              <c:f>Sheet1!$A$10</c:f>
              <c:strCache>
                <c:ptCount val="1"/>
                <c:pt idx="0">
                  <c:v>Revistas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Sheet1!$B$10:$D$10</c:f>
              <c:numCache>
                <c:formatCode>0.0%</c:formatCode>
                <c:ptCount val="2"/>
                <c:pt idx="0">
                  <c:v>5.0869079891564341E-2</c:v>
                </c:pt>
                <c:pt idx="1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A8-4926-A79F-1FE4DC9D5804}"/>
            </c:ext>
          </c:extLst>
        </c:ser>
        <c:ser>
          <c:idx val="6"/>
          <c:order val="10"/>
          <c:tx>
            <c:strRef>
              <c:f>Sheet1!$A$11</c:f>
              <c:strCache>
                <c:ptCount val="1"/>
                <c:pt idx="0">
                  <c:v>Exterior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Sheet1!$B$11:$D$11</c:f>
              <c:numCache>
                <c:formatCode>0.0%</c:formatCode>
                <c:ptCount val="2"/>
                <c:pt idx="0">
                  <c:v>6.5260723967469292E-2</c:v>
                </c:pt>
                <c:pt idx="1">
                  <c:v>6.0999999999999999E-2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A8-4926-A79F-1FE4DC9D5804}"/>
            </c:ext>
          </c:extLst>
        </c:ser>
        <c:ser>
          <c:idx val="7"/>
          <c:order val="11"/>
          <c:tx>
            <c:strRef>
              <c:f>Sheet1!$A$12</c:f>
              <c:strCache>
                <c:ptCount val="1"/>
                <c:pt idx="0">
                  <c:v>Cine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Sheet1!$B$12:$D$12</c:f>
              <c:numCache>
                <c:formatCode>0.0%</c:formatCode>
                <c:ptCount val="2"/>
                <c:pt idx="0">
                  <c:v>4.3852655078934774E-3</c:v>
                </c:pt>
                <c:pt idx="1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1A8-4926-A79F-1FE4DC9D5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88651256"/>
        <c:axId val="288654000"/>
      </c:barChart>
      <c:catAx>
        <c:axId val="28865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288654000"/>
        <c:crosses val="autoZero"/>
        <c:auto val="1"/>
        <c:lblAlgn val="ctr"/>
        <c:lblOffset val="100"/>
        <c:noMultiLvlLbl val="0"/>
      </c:catAx>
      <c:valAx>
        <c:axId val="288654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865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17362991125052"/>
          <c:y val="0.11899667814960629"/>
          <c:w val="0.35054106688392078"/>
          <c:h val="0.61016998851706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6288738269665"/>
          <c:y val="0.14452268792762549"/>
          <c:w val="0.70001126599314301"/>
          <c:h val="0.707048771793964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2984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B-4248-A3FC-BB1153D0EB6A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2"/>
                </a:fgClr>
                <a:bgClr>
                  <a:schemeClr val="bg1">
                    <a:lumMod val="75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B-4248-A3FC-BB1153D0EB6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984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4B-4248-A3FC-BB1153D0E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4B-4248-A3FC-BB1153D0EB6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4B-4248-A3FC-BB1153D0EB6A}"/>
              </c:ext>
            </c:extLst>
          </c:dPt>
          <c:dLbls>
            <c:dLbl>
              <c:idx val="0"/>
              <c:layout>
                <c:manualLayout>
                  <c:x val="3.866976024748611E-3"/>
                  <c:y val="-6.2493637612558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4B-4248-A3FC-BB1153D0EB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117047015698144E-3"/>
                </c:manualLayout>
              </c:layout>
              <c:spPr>
                <a:solidFill>
                  <a:schemeClr val="bg1">
                    <a:lumMod val="85000"/>
                    <a:alpha val="7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4B-4248-A3FC-BB1153D0EB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339520494972931E-3"/>
                  <c:y val="-1.952926175392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A4B-4248-A3FC-BB1153D0EB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Search</c:v>
                </c:pt>
                <c:pt idx="1">
                  <c:v>Diarios online</c:v>
                </c:pt>
                <c:pt idx="2">
                  <c:v>Display resto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0.48</c:v>
                </c:pt>
                <c:pt idx="1">
                  <c:v>0.16</c:v>
                </c:pt>
                <c:pt idx="2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A4B-4248-A3FC-BB1153D0E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9591135794796"/>
          <c:y val="0.14452268792762549"/>
          <c:w val="0.70001126599314301"/>
          <c:h val="0.707048771793964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bg1">
                  <a:lumMod val="65000"/>
                </a:schemeClr>
              </a:solidFill>
              <a:ln w="2984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B-4248-A3FC-BB1153D0EB6A}"/>
              </c:ext>
            </c:extLst>
          </c:dPt>
          <c:dPt>
            <c:idx val="1"/>
            <c:bubble3D val="0"/>
            <c:spPr>
              <a:pattFill prst="wdUpDiag">
                <a:fgClr>
                  <a:schemeClr val="accent2"/>
                </a:fgClr>
                <a:bgClr>
                  <a:schemeClr val="bg1">
                    <a:lumMod val="75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B-4248-A3FC-BB1153D0EB6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4B-4248-A3FC-BB1153D0EB6A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4B-4248-A3FC-BB1153D0E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4B-4248-A3FC-BB1153D0EB6A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4B-4248-A3FC-BB1153D0EB6A}"/>
              </c:ext>
            </c:extLst>
          </c:dPt>
          <c:dLbls>
            <c:dLbl>
              <c:idx val="0"/>
              <c:layout>
                <c:manualLayout>
                  <c:x val="0.38283062645011612"/>
                  <c:y val="2.7340967856935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4B-4248-A3FC-BB1153D0EB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8117047015698144E-3"/>
                </c:manualLayout>
              </c:layout>
              <c:spPr>
                <a:solidFill>
                  <a:schemeClr val="bg1">
                    <a:lumMod val="85000"/>
                    <a:alpha val="7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4B-4248-A3FC-BB1153D0EB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7.7339520494972931E-3"/>
                  <c:y val="-1.952926175392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A4B-4248-A3FC-BB1153D0EB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Diarios papel</c:v>
                </c:pt>
                <c:pt idx="1">
                  <c:v>Diarios online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A4B-4248-A3FC-BB1153D0E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3" y="2001029"/>
            <a:ext cx="3792000" cy="3758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1" y="1573750"/>
            <a:ext cx="874183" cy="0"/>
          </a:xfrm>
          <a:prstGeom prst="line">
            <a:avLst/>
          </a:prstGeom>
          <a:ln w="38100" cmpd="sng">
            <a:solidFill>
              <a:srgbClr val="00A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79384" y="0"/>
            <a:ext cx="7812617" cy="6858000"/>
          </a:xfrm>
          <a:custGeom>
            <a:avLst/>
            <a:gdLst/>
            <a:ahLst/>
            <a:cxnLst/>
            <a:rect l="l" t="t" r="r" b="b"/>
            <a:pathLst>
              <a:path w="3284537" h="5715000">
                <a:moveTo>
                  <a:pt x="0" y="0"/>
                </a:moveTo>
                <a:lnTo>
                  <a:pt x="3284537" y="0"/>
                </a:lnTo>
                <a:lnTo>
                  <a:pt x="3284537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bIns="936000" anchor="ctr">
            <a:normAutofit/>
          </a:bodyPr>
          <a:lstStyle>
            <a:lvl1pPr algn="ctr">
              <a:defRPr sz="144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11469426" y="6520816"/>
            <a:ext cx="581589" cy="125599"/>
            <a:chOff x="1138" y="1380"/>
            <a:chExt cx="3484" cy="836"/>
          </a:xfrm>
          <a:solidFill>
            <a:schemeClr val="accent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38" y="1380"/>
              <a:ext cx="646" cy="836"/>
            </a:xfrm>
            <a:custGeom>
              <a:avLst/>
              <a:gdLst>
                <a:gd name="T0" fmla="*/ 263 w 273"/>
                <a:gd name="T1" fmla="*/ 115 h 351"/>
                <a:gd name="T2" fmla="*/ 220 w 273"/>
                <a:gd name="T3" fmla="*/ 83 h 351"/>
                <a:gd name="T4" fmla="*/ 174 w 273"/>
                <a:gd name="T5" fmla="*/ 72 h 351"/>
                <a:gd name="T6" fmla="*/ 106 w 273"/>
                <a:gd name="T7" fmla="*/ 101 h 351"/>
                <a:gd name="T8" fmla="*/ 79 w 273"/>
                <a:gd name="T9" fmla="*/ 175 h 351"/>
                <a:gd name="T10" fmla="*/ 106 w 273"/>
                <a:gd name="T11" fmla="*/ 248 h 351"/>
                <a:gd name="T12" fmla="*/ 174 w 273"/>
                <a:gd name="T13" fmla="*/ 276 h 351"/>
                <a:gd name="T14" fmla="*/ 224 w 273"/>
                <a:gd name="T15" fmla="*/ 266 h 351"/>
                <a:gd name="T16" fmla="*/ 273 w 273"/>
                <a:gd name="T17" fmla="*/ 234 h 351"/>
                <a:gd name="T18" fmla="*/ 268 w 273"/>
                <a:gd name="T19" fmla="*/ 322 h 351"/>
                <a:gd name="T20" fmla="*/ 222 w 273"/>
                <a:gd name="T21" fmla="*/ 343 h 351"/>
                <a:gd name="T22" fmla="*/ 170 w 273"/>
                <a:gd name="T23" fmla="*/ 351 h 351"/>
                <a:gd name="T24" fmla="*/ 115 w 273"/>
                <a:gd name="T25" fmla="*/ 342 h 351"/>
                <a:gd name="T26" fmla="*/ 66 w 273"/>
                <a:gd name="T27" fmla="*/ 315 h 351"/>
                <a:gd name="T28" fmla="*/ 17 w 273"/>
                <a:gd name="T29" fmla="*/ 254 h 351"/>
                <a:gd name="T30" fmla="*/ 0 w 273"/>
                <a:gd name="T31" fmla="*/ 176 h 351"/>
                <a:gd name="T32" fmla="*/ 13 w 273"/>
                <a:gd name="T33" fmla="*/ 107 h 351"/>
                <a:gd name="T34" fmla="*/ 49 w 273"/>
                <a:gd name="T35" fmla="*/ 51 h 351"/>
                <a:gd name="T36" fmla="*/ 104 w 273"/>
                <a:gd name="T37" fmla="*/ 13 h 351"/>
                <a:gd name="T38" fmla="*/ 171 w 273"/>
                <a:gd name="T39" fmla="*/ 0 h 351"/>
                <a:gd name="T40" fmla="*/ 224 w 273"/>
                <a:gd name="T41" fmla="*/ 8 h 351"/>
                <a:gd name="T42" fmla="*/ 272 w 273"/>
                <a:gd name="T43" fmla="*/ 31 h 351"/>
                <a:gd name="T44" fmla="*/ 263 w 273"/>
                <a:gd name="T45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51">
                  <a:moveTo>
                    <a:pt x="263" y="115"/>
                  </a:moveTo>
                  <a:cubicBezTo>
                    <a:pt x="249" y="101"/>
                    <a:pt x="235" y="90"/>
                    <a:pt x="220" y="83"/>
                  </a:cubicBezTo>
                  <a:cubicBezTo>
                    <a:pt x="205" y="76"/>
                    <a:pt x="190" y="72"/>
                    <a:pt x="174" y="72"/>
                  </a:cubicBezTo>
                  <a:cubicBezTo>
                    <a:pt x="146" y="72"/>
                    <a:pt x="124" y="82"/>
                    <a:pt x="106" y="101"/>
                  </a:cubicBezTo>
                  <a:cubicBezTo>
                    <a:pt x="88" y="120"/>
                    <a:pt x="79" y="145"/>
                    <a:pt x="79" y="175"/>
                  </a:cubicBezTo>
                  <a:cubicBezTo>
                    <a:pt x="79" y="205"/>
                    <a:pt x="88" y="229"/>
                    <a:pt x="106" y="248"/>
                  </a:cubicBezTo>
                  <a:cubicBezTo>
                    <a:pt x="123" y="267"/>
                    <a:pt x="146" y="276"/>
                    <a:pt x="174" y="276"/>
                  </a:cubicBezTo>
                  <a:cubicBezTo>
                    <a:pt x="191" y="276"/>
                    <a:pt x="207" y="272"/>
                    <a:pt x="224" y="266"/>
                  </a:cubicBezTo>
                  <a:cubicBezTo>
                    <a:pt x="240" y="259"/>
                    <a:pt x="257" y="248"/>
                    <a:pt x="273" y="23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54" y="331"/>
                    <a:pt x="239" y="338"/>
                    <a:pt x="222" y="343"/>
                  </a:cubicBezTo>
                  <a:cubicBezTo>
                    <a:pt x="206" y="348"/>
                    <a:pt x="188" y="351"/>
                    <a:pt x="170" y="351"/>
                  </a:cubicBezTo>
                  <a:cubicBezTo>
                    <a:pt x="151" y="351"/>
                    <a:pt x="132" y="348"/>
                    <a:pt x="115" y="342"/>
                  </a:cubicBezTo>
                  <a:cubicBezTo>
                    <a:pt x="97" y="336"/>
                    <a:pt x="81" y="327"/>
                    <a:pt x="66" y="315"/>
                  </a:cubicBezTo>
                  <a:cubicBezTo>
                    <a:pt x="44" y="298"/>
                    <a:pt x="28" y="278"/>
                    <a:pt x="17" y="254"/>
                  </a:cubicBezTo>
                  <a:cubicBezTo>
                    <a:pt x="6" y="230"/>
                    <a:pt x="0" y="204"/>
                    <a:pt x="0" y="176"/>
                  </a:cubicBezTo>
                  <a:cubicBezTo>
                    <a:pt x="0" y="151"/>
                    <a:pt x="4" y="129"/>
                    <a:pt x="13" y="107"/>
                  </a:cubicBezTo>
                  <a:cubicBezTo>
                    <a:pt x="21" y="86"/>
                    <a:pt x="33" y="67"/>
                    <a:pt x="49" y="51"/>
                  </a:cubicBezTo>
                  <a:cubicBezTo>
                    <a:pt x="65" y="35"/>
                    <a:pt x="83" y="22"/>
                    <a:pt x="104" y="13"/>
                  </a:cubicBezTo>
                  <a:cubicBezTo>
                    <a:pt x="125" y="5"/>
                    <a:pt x="147" y="0"/>
                    <a:pt x="171" y="0"/>
                  </a:cubicBezTo>
                  <a:cubicBezTo>
                    <a:pt x="189" y="0"/>
                    <a:pt x="207" y="3"/>
                    <a:pt x="224" y="8"/>
                  </a:cubicBezTo>
                  <a:cubicBezTo>
                    <a:pt x="240" y="13"/>
                    <a:pt x="256" y="21"/>
                    <a:pt x="272" y="31"/>
                  </a:cubicBezTo>
                  <a:lnTo>
                    <a:pt x="2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796" y="1382"/>
              <a:ext cx="795" cy="807"/>
            </a:xfrm>
            <a:custGeom>
              <a:avLst/>
              <a:gdLst>
                <a:gd name="T0" fmla="*/ 0 w 795"/>
                <a:gd name="T1" fmla="*/ 807 h 807"/>
                <a:gd name="T2" fmla="*/ 395 w 795"/>
                <a:gd name="T3" fmla="*/ 0 h 807"/>
                <a:gd name="T4" fmla="*/ 407 w 795"/>
                <a:gd name="T5" fmla="*/ 0 h 807"/>
                <a:gd name="T6" fmla="*/ 795 w 795"/>
                <a:gd name="T7" fmla="*/ 807 h 807"/>
                <a:gd name="T8" fmla="*/ 601 w 795"/>
                <a:gd name="T9" fmla="*/ 807 h 807"/>
                <a:gd name="T10" fmla="*/ 551 w 795"/>
                <a:gd name="T11" fmla="*/ 693 h 807"/>
                <a:gd name="T12" fmla="*/ 236 w 795"/>
                <a:gd name="T13" fmla="*/ 693 h 807"/>
                <a:gd name="T14" fmla="*/ 187 w 795"/>
                <a:gd name="T15" fmla="*/ 807 h 807"/>
                <a:gd name="T16" fmla="*/ 0 w 795"/>
                <a:gd name="T17" fmla="*/ 807 h 807"/>
                <a:gd name="T18" fmla="*/ 291 w 795"/>
                <a:gd name="T19" fmla="*/ 560 h 807"/>
                <a:gd name="T20" fmla="*/ 494 w 795"/>
                <a:gd name="T21" fmla="*/ 560 h 807"/>
                <a:gd name="T22" fmla="*/ 395 w 795"/>
                <a:gd name="T23" fmla="*/ 314 h 807"/>
                <a:gd name="T24" fmla="*/ 291 w 795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807">
                  <a:moveTo>
                    <a:pt x="0" y="807"/>
                  </a:moveTo>
                  <a:lnTo>
                    <a:pt x="395" y="0"/>
                  </a:lnTo>
                  <a:lnTo>
                    <a:pt x="407" y="0"/>
                  </a:lnTo>
                  <a:lnTo>
                    <a:pt x="795" y="807"/>
                  </a:lnTo>
                  <a:lnTo>
                    <a:pt x="601" y="807"/>
                  </a:lnTo>
                  <a:lnTo>
                    <a:pt x="551" y="693"/>
                  </a:lnTo>
                  <a:lnTo>
                    <a:pt x="236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4" y="560"/>
                  </a:lnTo>
                  <a:lnTo>
                    <a:pt x="395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650" y="1406"/>
              <a:ext cx="628" cy="783"/>
            </a:xfrm>
            <a:custGeom>
              <a:avLst/>
              <a:gdLst>
                <a:gd name="T0" fmla="*/ 0 w 265"/>
                <a:gd name="T1" fmla="*/ 329 h 329"/>
                <a:gd name="T2" fmla="*/ 0 w 265"/>
                <a:gd name="T3" fmla="*/ 0 h 329"/>
                <a:gd name="T4" fmla="*/ 85 w 265"/>
                <a:gd name="T5" fmla="*/ 0 h 329"/>
                <a:gd name="T6" fmla="*/ 148 w 265"/>
                <a:gd name="T7" fmla="*/ 6 h 329"/>
                <a:gd name="T8" fmla="*/ 187 w 265"/>
                <a:gd name="T9" fmla="*/ 24 h 329"/>
                <a:gd name="T10" fmla="*/ 216 w 265"/>
                <a:gd name="T11" fmla="*/ 56 h 329"/>
                <a:gd name="T12" fmla="*/ 226 w 265"/>
                <a:gd name="T13" fmla="*/ 97 h 329"/>
                <a:gd name="T14" fmla="*/ 210 w 265"/>
                <a:gd name="T15" fmla="*/ 151 h 329"/>
                <a:gd name="T16" fmla="*/ 164 w 265"/>
                <a:gd name="T17" fmla="*/ 188 h 329"/>
                <a:gd name="T18" fmla="*/ 265 w 265"/>
                <a:gd name="T19" fmla="*/ 329 h 329"/>
                <a:gd name="T20" fmla="*/ 175 w 265"/>
                <a:gd name="T21" fmla="*/ 329 h 329"/>
                <a:gd name="T22" fmla="*/ 87 w 265"/>
                <a:gd name="T23" fmla="*/ 200 h 329"/>
                <a:gd name="T24" fmla="*/ 76 w 265"/>
                <a:gd name="T25" fmla="*/ 200 h 329"/>
                <a:gd name="T26" fmla="*/ 76 w 265"/>
                <a:gd name="T27" fmla="*/ 329 h 329"/>
                <a:gd name="T28" fmla="*/ 0 w 265"/>
                <a:gd name="T29" fmla="*/ 329 h 329"/>
                <a:gd name="T30" fmla="*/ 89 w 265"/>
                <a:gd name="T31" fmla="*/ 60 h 329"/>
                <a:gd name="T32" fmla="*/ 76 w 265"/>
                <a:gd name="T33" fmla="*/ 60 h 329"/>
                <a:gd name="T34" fmla="*/ 76 w 265"/>
                <a:gd name="T35" fmla="*/ 151 h 329"/>
                <a:gd name="T36" fmla="*/ 93 w 265"/>
                <a:gd name="T37" fmla="*/ 151 h 329"/>
                <a:gd name="T38" fmla="*/ 138 w 265"/>
                <a:gd name="T39" fmla="*/ 139 h 329"/>
                <a:gd name="T40" fmla="*/ 154 w 265"/>
                <a:gd name="T41" fmla="*/ 105 h 329"/>
                <a:gd name="T42" fmla="*/ 139 w 265"/>
                <a:gd name="T43" fmla="*/ 71 h 329"/>
                <a:gd name="T44" fmla="*/ 89 w 265"/>
                <a:gd name="T45" fmla="*/ 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29">
                  <a:moveTo>
                    <a:pt x="0" y="3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2" y="0"/>
                    <a:pt x="133" y="2"/>
                    <a:pt x="148" y="6"/>
                  </a:cubicBezTo>
                  <a:cubicBezTo>
                    <a:pt x="162" y="9"/>
                    <a:pt x="176" y="15"/>
                    <a:pt x="187" y="24"/>
                  </a:cubicBezTo>
                  <a:cubicBezTo>
                    <a:pt x="199" y="32"/>
                    <a:pt x="209" y="43"/>
                    <a:pt x="216" y="56"/>
                  </a:cubicBezTo>
                  <a:cubicBezTo>
                    <a:pt x="222" y="69"/>
                    <a:pt x="226" y="83"/>
                    <a:pt x="226" y="97"/>
                  </a:cubicBezTo>
                  <a:cubicBezTo>
                    <a:pt x="226" y="118"/>
                    <a:pt x="220" y="136"/>
                    <a:pt x="210" y="151"/>
                  </a:cubicBezTo>
                  <a:cubicBezTo>
                    <a:pt x="199" y="167"/>
                    <a:pt x="184" y="179"/>
                    <a:pt x="164" y="188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175" y="329"/>
                    <a:pt x="175" y="329"/>
                    <a:pt x="175" y="329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329"/>
                    <a:pt x="76" y="329"/>
                    <a:pt x="76" y="329"/>
                  </a:cubicBezTo>
                  <a:lnTo>
                    <a:pt x="0" y="329"/>
                  </a:lnTo>
                  <a:close/>
                  <a:moveTo>
                    <a:pt x="89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113" y="151"/>
                    <a:pt x="128" y="147"/>
                    <a:pt x="138" y="139"/>
                  </a:cubicBezTo>
                  <a:cubicBezTo>
                    <a:pt x="149" y="131"/>
                    <a:pt x="154" y="120"/>
                    <a:pt x="154" y="105"/>
                  </a:cubicBezTo>
                  <a:cubicBezTo>
                    <a:pt x="154" y="89"/>
                    <a:pt x="149" y="78"/>
                    <a:pt x="139" y="71"/>
                  </a:cubicBezTo>
                  <a:cubicBezTo>
                    <a:pt x="128" y="64"/>
                    <a:pt x="112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256" y="1382"/>
              <a:ext cx="798" cy="807"/>
            </a:xfrm>
            <a:custGeom>
              <a:avLst/>
              <a:gdLst>
                <a:gd name="T0" fmla="*/ 0 w 798"/>
                <a:gd name="T1" fmla="*/ 807 h 807"/>
                <a:gd name="T2" fmla="*/ 398 w 798"/>
                <a:gd name="T3" fmla="*/ 0 h 807"/>
                <a:gd name="T4" fmla="*/ 410 w 798"/>
                <a:gd name="T5" fmla="*/ 0 h 807"/>
                <a:gd name="T6" fmla="*/ 798 w 798"/>
                <a:gd name="T7" fmla="*/ 807 h 807"/>
                <a:gd name="T8" fmla="*/ 604 w 798"/>
                <a:gd name="T9" fmla="*/ 807 h 807"/>
                <a:gd name="T10" fmla="*/ 554 w 798"/>
                <a:gd name="T11" fmla="*/ 693 h 807"/>
                <a:gd name="T12" fmla="*/ 239 w 798"/>
                <a:gd name="T13" fmla="*/ 693 h 807"/>
                <a:gd name="T14" fmla="*/ 187 w 798"/>
                <a:gd name="T15" fmla="*/ 807 h 807"/>
                <a:gd name="T16" fmla="*/ 0 w 798"/>
                <a:gd name="T17" fmla="*/ 807 h 807"/>
                <a:gd name="T18" fmla="*/ 291 w 798"/>
                <a:gd name="T19" fmla="*/ 560 h 807"/>
                <a:gd name="T20" fmla="*/ 497 w 798"/>
                <a:gd name="T21" fmla="*/ 560 h 807"/>
                <a:gd name="T22" fmla="*/ 396 w 798"/>
                <a:gd name="T23" fmla="*/ 314 h 807"/>
                <a:gd name="T24" fmla="*/ 291 w 798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807">
                  <a:moveTo>
                    <a:pt x="0" y="807"/>
                  </a:moveTo>
                  <a:lnTo>
                    <a:pt x="398" y="0"/>
                  </a:lnTo>
                  <a:lnTo>
                    <a:pt x="410" y="0"/>
                  </a:lnTo>
                  <a:lnTo>
                    <a:pt x="798" y="807"/>
                  </a:lnTo>
                  <a:lnTo>
                    <a:pt x="604" y="807"/>
                  </a:lnTo>
                  <a:lnTo>
                    <a:pt x="554" y="693"/>
                  </a:lnTo>
                  <a:lnTo>
                    <a:pt x="239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7" y="560"/>
                  </a:lnTo>
                  <a:lnTo>
                    <a:pt x="396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943" y="1406"/>
              <a:ext cx="679" cy="783"/>
            </a:xfrm>
            <a:custGeom>
              <a:avLst/>
              <a:gdLst>
                <a:gd name="T0" fmla="*/ 248 w 679"/>
                <a:gd name="T1" fmla="*/ 783 h 783"/>
                <a:gd name="T2" fmla="*/ 248 w 679"/>
                <a:gd name="T3" fmla="*/ 164 h 783"/>
                <a:gd name="T4" fmla="*/ 0 w 679"/>
                <a:gd name="T5" fmla="*/ 164 h 783"/>
                <a:gd name="T6" fmla="*/ 0 w 679"/>
                <a:gd name="T7" fmla="*/ 0 h 783"/>
                <a:gd name="T8" fmla="*/ 679 w 679"/>
                <a:gd name="T9" fmla="*/ 0 h 783"/>
                <a:gd name="T10" fmla="*/ 679 w 679"/>
                <a:gd name="T11" fmla="*/ 164 h 783"/>
                <a:gd name="T12" fmla="*/ 433 w 679"/>
                <a:gd name="T13" fmla="*/ 164 h 783"/>
                <a:gd name="T14" fmla="*/ 433 w 679"/>
                <a:gd name="T15" fmla="*/ 783 h 783"/>
                <a:gd name="T16" fmla="*/ 248 w 679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83">
                  <a:moveTo>
                    <a:pt x="248" y="783"/>
                  </a:moveTo>
                  <a:lnTo>
                    <a:pt x="24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79" y="164"/>
                  </a:lnTo>
                  <a:lnTo>
                    <a:pt x="433" y="164"/>
                  </a:lnTo>
                  <a:lnTo>
                    <a:pt x="433" y="783"/>
                  </a:lnTo>
                  <a:lnTo>
                    <a:pt x="24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11349861" y="6480136"/>
            <a:ext cx="0" cy="206693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-1"/>
            <a:ext cx="610023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5" y="2001029"/>
            <a:ext cx="4800000" cy="3456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1" y="1573750"/>
            <a:ext cx="874183" cy="0"/>
          </a:xfrm>
          <a:prstGeom prst="line">
            <a:avLst/>
          </a:prstGeom>
          <a:ln w="38100" cmpd="sng">
            <a:solidFill>
              <a:srgbClr val="00A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Phone 6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697" y="-140027"/>
            <a:ext cx="6905689" cy="6998028"/>
          </a:xfrm>
          <a:prstGeom prst="rect">
            <a:avLst/>
          </a:prstGeom>
        </p:spPr>
      </p:pic>
      <p:sp>
        <p:nvSpPr>
          <p:cNvPr id="2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167965" y="845821"/>
            <a:ext cx="2835903" cy="4510858"/>
          </a:xfrm>
          <a:solidFill>
            <a:schemeClr val="bg1">
              <a:alpha val="50000"/>
            </a:schemeClr>
          </a:solidFill>
          <a:ln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 tIns="72000"/>
          <a:lstStyle>
            <a:lvl1pPr algn="ctr">
              <a:defRPr sz="96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6100234" y="0"/>
            <a:ext cx="610023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647" y="2001032"/>
            <a:ext cx="4800000" cy="367199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728884" y="1573751"/>
            <a:ext cx="874183" cy="0"/>
          </a:xfrm>
          <a:prstGeom prst="line">
            <a:avLst/>
          </a:prstGeom>
          <a:ln w="38100" cmpd="sng">
            <a:solidFill>
              <a:srgbClr val="00A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>
          <a:xfrm>
            <a:off x="506062" y="6542078"/>
            <a:ext cx="235973" cy="17876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" y="388620"/>
            <a:ext cx="4729480" cy="6080760"/>
          </a:xfrm>
          <a:prstGeom prst="rect">
            <a:avLst/>
          </a:prstGeom>
        </p:spPr>
      </p:pic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73668" y="998221"/>
            <a:ext cx="4085165" cy="4857749"/>
          </a:xfrm>
          <a:prstGeom prst="roundRect">
            <a:avLst>
              <a:gd name="adj" fmla="val 982"/>
            </a:avLst>
          </a:prstGeom>
          <a:noFill/>
        </p:spPr>
        <p:txBody>
          <a:bodyPr tIns="72000"/>
          <a:lstStyle>
            <a:lvl1pPr algn="ctr">
              <a:defRPr sz="96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2879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4417" y="306520"/>
            <a:ext cx="6180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2628265" y="1770421"/>
            <a:ext cx="6916155" cy="3934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pic>
        <p:nvPicPr>
          <p:cNvPr id="12" name="Picture 11" descr="Apple Lapto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9" y="1417637"/>
            <a:ext cx="9126908" cy="4875959"/>
          </a:xfrm>
          <a:prstGeom prst="rect">
            <a:avLst/>
          </a:prstGeom>
        </p:spPr>
      </p:pic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673684" y="1812758"/>
            <a:ext cx="6791160" cy="3814069"/>
          </a:xfrm>
          <a:noFill/>
        </p:spPr>
        <p:txBody>
          <a:bodyPr tIns="72000"/>
          <a:lstStyle>
            <a:lvl1pPr algn="ctr">
              <a:defRPr sz="96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-1"/>
            <a:ext cx="610023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5" y="2001029"/>
            <a:ext cx="4800000" cy="3456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1" y="1573750"/>
            <a:ext cx="874183" cy="0"/>
          </a:xfrm>
          <a:prstGeom prst="line">
            <a:avLst/>
          </a:prstGeom>
          <a:ln w="38100" cmpd="sng">
            <a:solidFill>
              <a:srgbClr val="00A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pag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-1"/>
            <a:ext cx="610023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5" y="2001029"/>
            <a:ext cx="4800000" cy="3456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1" y="1573750"/>
            <a:ext cx="874183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375151" cy="6858000"/>
          </a:xfrm>
        </p:spPr>
        <p:txBody>
          <a:bodyPr bIns="889200"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117" y="491073"/>
            <a:ext cx="6627283" cy="9265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118" y="1600200"/>
            <a:ext cx="6627281" cy="46725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955118" y="6533803"/>
            <a:ext cx="5273461" cy="17876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44352" y="306520"/>
            <a:ext cx="6180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73"/>
            <a:ext cx="6739225" cy="9265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6739225" cy="46725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48056" y="6533803"/>
            <a:ext cx="6400769" cy="178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22778" y="0"/>
            <a:ext cx="4379383" cy="6858000"/>
          </a:xfrm>
          <a:custGeom>
            <a:avLst/>
            <a:gdLst/>
            <a:ahLst/>
            <a:cxnLst/>
            <a:rect l="l" t="t" r="r" b="b"/>
            <a:pathLst>
              <a:path w="3284537" h="5715000">
                <a:moveTo>
                  <a:pt x="0" y="0"/>
                </a:moveTo>
                <a:lnTo>
                  <a:pt x="3284537" y="0"/>
                </a:lnTo>
                <a:lnTo>
                  <a:pt x="3284537" y="5715000"/>
                </a:lnTo>
                <a:lnTo>
                  <a:pt x="0" y="5715000"/>
                </a:lnTo>
                <a:close/>
              </a:path>
            </a:pathLst>
          </a:custGeom>
          <a:noFill/>
        </p:spPr>
        <p:txBody>
          <a:bodyPr bIns="93600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 - Title Only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dia Placeholder 17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42735" y="0"/>
            <a:ext cx="5710765" cy="6858000"/>
          </a:xfrm>
          <a:solidFill>
            <a:schemeClr val="accent1"/>
          </a:solidFill>
          <a:ln>
            <a:noFill/>
          </a:ln>
        </p:spPr>
        <p:txBody>
          <a:bodyPr lIns="108000" tIns="1728000" rIns="108000" anchor="t"/>
          <a:lstStyle>
            <a:lvl1pPr algn="ctr">
              <a:lnSpc>
                <a:spcPct val="80000"/>
              </a:lnSpc>
              <a:defRPr sz="432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400"/>
              </a:spcBef>
              <a:buNone/>
              <a:defRPr sz="1680">
                <a:solidFill>
                  <a:schemeClr val="bg1"/>
                </a:solidFill>
              </a:defRPr>
            </a:lvl2pPr>
            <a:lvl3pPr marL="0" indent="0" algn="ctr">
              <a:spcBef>
                <a:spcPts val="2400"/>
              </a:spcBef>
              <a:buNone/>
              <a:defRPr sz="1680">
                <a:solidFill>
                  <a:schemeClr val="bg1"/>
                </a:solidFill>
              </a:defRPr>
            </a:lvl3pPr>
            <a:lvl4pPr marL="0" indent="0" algn="ctr">
              <a:spcBef>
                <a:spcPts val="2400"/>
              </a:spcBef>
              <a:buNone/>
              <a:defRPr sz="1680">
                <a:solidFill>
                  <a:schemeClr val="bg1"/>
                </a:solidFill>
              </a:defRPr>
            </a:lvl4pPr>
            <a:lvl5pPr algn="ctr">
              <a:spcBef>
                <a:spcPts val="2400"/>
              </a:spcBef>
              <a:defRPr sz="168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734051" y="1574483"/>
            <a:ext cx="728133" cy="55246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8953500" y="0"/>
            <a:ext cx="552000" cy="6858000"/>
          </a:xfr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 rot="10800000">
            <a:off x="2692400" y="0"/>
            <a:ext cx="550333" cy="6858000"/>
          </a:xfr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 - Ecosystem 9 squares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485090" y="1617828"/>
            <a:ext cx="10082495" cy="4640897"/>
            <a:chOff x="1113817" y="1335088"/>
            <a:chExt cx="5667595" cy="3867414"/>
          </a:xfrm>
        </p:grpSpPr>
        <p:grpSp>
          <p:nvGrpSpPr>
            <p:cNvPr id="27" name="Group 26"/>
            <p:cNvGrpSpPr/>
            <p:nvPr/>
          </p:nvGrpSpPr>
          <p:grpSpPr>
            <a:xfrm>
              <a:off x="1113817" y="1335088"/>
              <a:ext cx="1879042" cy="3867414"/>
              <a:chOff x="1327449" y="1335088"/>
              <a:chExt cx="1986150" cy="386741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08094" y="1335088"/>
              <a:ext cx="1879042" cy="3867414"/>
              <a:chOff x="1327449" y="1335088"/>
              <a:chExt cx="1986150" cy="386741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902370" y="1335088"/>
              <a:ext cx="1879042" cy="3867414"/>
              <a:chOff x="1327449" y="1335088"/>
              <a:chExt cx="1986150" cy="386741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</p:grpSp>
      <p:grpSp>
        <p:nvGrpSpPr>
          <p:cNvPr id="45" name="Group 44"/>
          <p:cNvGrpSpPr/>
          <p:nvPr userDrawn="1"/>
        </p:nvGrpSpPr>
        <p:grpSpPr>
          <a:xfrm>
            <a:off x="542914" y="2048747"/>
            <a:ext cx="906935" cy="733541"/>
            <a:chOff x="468313" y="1597803"/>
            <a:chExt cx="581935" cy="522974"/>
          </a:xfrm>
          <a:solidFill>
            <a:schemeClr val="accent1"/>
          </a:solidFill>
        </p:grpSpPr>
        <p:sp>
          <p:nvSpPr>
            <p:cNvPr id="46" name="TextBox 45"/>
            <p:cNvSpPr txBox="1"/>
            <p:nvPr/>
          </p:nvSpPr>
          <p:spPr>
            <a:xfrm>
              <a:off x="468313" y="1911404"/>
              <a:ext cx="581935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1"/>
                  </a:solidFill>
                </a:rPr>
                <a:t>BOUGHT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14878" y="1597803"/>
              <a:ext cx="288804" cy="301421"/>
              <a:chOff x="5946587" y="5100615"/>
              <a:chExt cx="379908" cy="396504"/>
            </a:xfrm>
            <a:grpFill/>
          </p:grpSpPr>
          <p:sp>
            <p:nvSpPr>
              <p:cNvPr id="48" name="Freeform 47"/>
              <p:cNvSpPr>
                <a:spLocks noChangeArrowheads="1"/>
              </p:cNvSpPr>
              <p:nvPr/>
            </p:nvSpPr>
            <p:spPr bwMode="auto">
              <a:xfrm>
                <a:off x="5946587" y="5119902"/>
                <a:ext cx="379908" cy="377217"/>
              </a:xfrm>
              <a:custGeom>
                <a:avLst/>
                <a:gdLst>
                  <a:gd name="T0" fmla="*/ 3304 w 3733"/>
                  <a:gd name="T1" fmla="*/ 0 h 3709"/>
                  <a:gd name="T2" fmla="*/ 3304 w 3733"/>
                  <a:gd name="T3" fmla="*/ 0 h 3709"/>
                  <a:gd name="T4" fmla="*/ 2258 w 3733"/>
                  <a:gd name="T5" fmla="*/ 0 h 3709"/>
                  <a:gd name="T6" fmla="*/ 2187 w 3733"/>
                  <a:gd name="T7" fmla="*/ 47 h 3709"/>
                  <a:gd name="T8" fmla="*/ 2258 w 3733"/>
                  <a:gd name="T9" fmla="*/ 118 h 3709"/>
                  <a:gd name="T10" fmla="*/ 3304 w 3733"/>
                  <a:gd name="T11" fmla="*/ 118 h 3709"/>
                  <a:gd name="T12" fmla="*/ 3590 w 3733"/>
                  <a:gd name="T13" fmla="*/ 404 h 3709"/>
                  <a:gd name="T14" fmla="*/ 3590 w 3733"/>
                  <a:gd name="T15" fmla="*/ 1283 h 3709"/>
                  <a:gd name="T16" fmla="*/ 3565 w 3733"/>
                  <a:gd name="T17" fmla="*/ 1593 h 3709"/>
                  <a:gd name="T18" fmla="*/ 3257 w 3733"/>
                  <a:gd name="T19" fmla="*/ 1925 h 3709"/>
                  <a:gd name="T20" fmla="*/ 1688 w 3733"/>
                  <a:gd name="T21" fmla="*/ 3494 h 3709"/>
                  <a:gd name="T22" fmla="*/ 1426 w 3733"/>
                  <a:gd name="T23" fmla="*/ 3494 h 3709"/>
                  <a:gd name="T24" fmla="*/ 214 w 3733"/>
                  <a:gd name="T25" fmla="*/ 2282 h 3709"/>
                  <a:gd name="T26" fmla="*/ 214 w 3733"/>
                  <a:gd name="T27" fmla="*/ 2020 h 3709"/>
                  <a:gd name="T28" fmla="*/ 357 w 3733"/>
                  <a:gd name="T29" fmla="*/ 1901 h 3709"/>
                  <a:gd name="T30" fmla="*/ 1783 w 3733"/>
                  <a:gd name="T31" fmla="*/ 452 h 3709"/>
                  <a:gd name="T32" fmla="*/ 1783 w 3733"/>
                  <a:gd name="T33" fmla="*/ 356 h 3709"/>
                  <a:gd name="T34" fmla="*/ 1688 w 3733"/>
                  <a:gd name="T35" fmla="*/ 356 h 3709"/>
                  <a:gd name="T36" fmla="*/ 262 w 3733"/>
                  <a:gd name="T37" fmla="*/ 1806 h 3709"/>
                  <a:gd name="T38" fmla="*/ 119 w 3733"/>
                  <a:gd name="T39" fmla="*/ 1925 h 3709"/>
                  <a:gd name="T40" fmla="*/ 24 w 3733"/>
                  <a:gd name="T41" fmla="*/ 2234 h 3709"/>
                  <a:gd name="T42" fmla="*/ 119 w 3733"/>
                  <a:gd name="T43" fmla="*/ 2377 h 3709"/>
                  <a:gd name="T44" fmla="*/ 1331 w 3733"/>
                  <a:gd name="T45" fmla="*/ 3589 h 3709"/>
                  <a:gd name="T46" fmla="*/ 1473 w 3733"/>
                  <a:gd name="T47" fmla="*/ 3684 h 3709"/>
                  <a:gd name="T48" fmla="*/ 1569 w 3733"/>
                  <a:gd name="T49" fmla="*/ 3708 h 3709"/>
                  <a:gd name="T50" fmla="*/ 1783 w 3733"/>
                  <a:gd name="T51" fmla="*/ 3589 h 3709"/>
                  <a:gd name="T52" fmla="*/ 3352 w 3733"/>
                  <a:gd name="T53" fmla="*/ 2020 h 3709"/>
                  <a:gd name="T54" fmla="*/ 3732 w 3733"/>
                  <a:gd name="T55" fmla="*/ 1283 h 3709"/>
                  <a:gd name="T56" fmla="*/ 3732 w 3733"/>
                  <a:gd name="T57" fmla="*/ 404 h 3709"/>
                  <a:gd name="T58" fmla="*/ 3304 w 3733"/>
                  <a:gd name="T59" fmla="*/ 0 h 3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3" h="3709">
                    <a:moveTo>
                      <a:pt x="3304" y="0"/>
                    </a:moveTo>
                    <a:lnTo>
                      <a:pt x="3304" y="0"/>
                    </a:lnTo>
                    <a:cubicBezTo>
                      <a:pt x="2258" y="0"/>
                      <a:pt x="2258" y="0"/>
                      <a:pt x="2258" y="0"/>
                    </a:cubicBezTo>
                    <a:cubicBezTo>
                      <a:pt x="2234" y="0"/>
                      <a:pt x="2187" y="23"/>
                      <a:pt x="2187" y="47"/>
                    </a:cubicBezTo>
                    <a:cubicBezTo>
                      <a:pt x="2187" y="95"/>
                      <a:pt x="2234" y="118"/>
                      <a:pt x="2258" y="118"/>
                    </a:cubicBezTo>
                    <a:cubicBezTo>
                      <a:pt x="3304" y="118"/>
                      <a:pt x="3304" y="118"/>
                      <a:pt x="3304" y="118"/>
                    </a:cubicBezTo>
                    <a:cubicBezTo>
                      <a:pt x="3447" y="118"/>
                      <a:pt x="3590" y="261"/>
                      <a:pt x="3590" y="404"/>
                    </a:cubicBezTo>
                    <a:cubicBezTo>
                      <a:pt x="3590" y="1283"/>
                      <a:pt x="3590" y="1283"/>
                      <a:pt x="3590" y="1283"/>
                    </a:cubicBezTo>
                    <a:cubicBezTo>
                      <a:pt x="3590" y="1450"/>
                      <a:pt x="3590" y="1521"/>
                      <a:pt x="3565" y="1593"/>
                    </a:cubicBezTo>
                    <a:cubicBezTo>
                      <a:pt x="3518" y="1688"/>
                      <a:pt x="3423" y="1758"/>
                      <a:pt x="3257" y="1925"/>
                    </a:cubicBezTo>
                    <a:cubicBezTo>
                      <a:pt x="1688" y="3494"/>
                      <a:pt x="1688" y="3494"/>
                      <a:pt x="1688" y="3494"/>
                    </a:cubicBezTo>
                    <a:cubicBezTo>
                      <a:pt x="1569" y="3613"/>
                      <a:pt x="1450" y="3518"/>
                      <a:pt x="1426" y="3494"/>
                    </a:cubicBezTo>
                    <a:cubicBezTo>
                      <a:pt x="214" y="2282"/>
                      <a:pt x="214" y="2282"/>
                      <a:pt x="214" y="2282"/>
                    </a:cubicBezTo>
                    <a:cubicBezTo>
                      <a:pt x="190" y="2258"/>
                      <a:pt x="95" y="2139"/>
                      <a:pt x="214" y="2020"/>
                    </a:cubicBezTo>
                    <a:cubicBezTo>
                      <a:pt x="357" y="1901"/>
                      <a:pt x="357" y="1901"/>
                      <a:pt x="357" y="1901"/>
                    </a:cubicBezTo>
                    <a:cubicBezTo>
                      <a:pt x="713" y="1521"/>
                      <a:pt x="1735" y="499"/>
                      <a:pt x="1783" y="452"/>
                    </a:cubicBezTo>
                    <a:cubicBezTo>
                      <a:pt x="1807" y="427"/>
                      <a:pt x="1807" y="380"/>
                      <a:pt x="1783" y="356"/>
                    </a:cubicBezTo>
                    <a:cubicBezTo>
                      <a:pt x="1759" y="332"/>
                      <a:pt x="1712" y="332"/>
                      <a:pt x="1688" y="356"/>
                    </a:cubicBezTo>
                    <a:cubicBezTo>
                      <a:pt x="1640" y="404"/>
                      <a:pt x="618" y="1426"/>
                      <a:pt x="262" y="1806"/>
                    </a:cubicBezTo>
                    <a:cubicBezTo>
                      <a:pt x="119" y="1925"/>
                      <a:pt x="119" y="1925"/>
                      <a:pt x="119" y="1925"/>
                    </a:cubicBezTo>
                    <a:cubicBezTo>
                      <a:pt x="24" y="2020"/>
                      <a:pt x="0" y="2139"/>
                      <a:pt x="24" y="2234"/>
                    </a:cubicBezTo>
                    <a:cubicBezTo>
                      <a:pt x="71" y="2329"/>
                      <a:pt x="119" y="2377"/>
                      <a:pt x="119" y="2377"/>
                    </a:cubicBezTo>
                    <a:cubicBezTo>
                      <a:pt x="1331" y="3589"/>
                      <a:pt x="1331" y="3589"/>
                      <a:pt x="1331" y="3589"/>
                    </a:cubicBezTo>
                    <a:cubicBezTo>
                      <a:pt x="1355" y="3613"/>
                      <a:pt x="1403" y="3660"/>
                      <a:pt x="1473" y="3684"/>
                    </a:cubicBezTo>
                    <a:cubicBezTo>
                      <a:pt x="1498" y="3684"/>
                      <a:pt x="1545" y="3708"/>
                      <a:pt x="1569" y="3708"/>
                    </a:cubicBezTo>
                    <a:cubicBezTo>
                      <a:pt x="1640" y="3708"/>
                      <a:pt x="1712" y="3660"/>
                      <a:pt x="1783" y="3589"/>
                    </a:cubicBezTo>
                    <a:cubicBezTo>
                      <a:pt x="3352" y="2020"/>
                      <a:pt x="3352" y="2020"/>
                      <a:pt x="3352" y="2020"/>
                    </a:cubicBezTo>
                    <a:cubicBezTo>
                      <a:pt x="3708" y="1663"/>
                      <a:pt x="3732" y="1663"/>
                      <a:pt x="3732" y="1283"/>
                    </a:cubicBezTo>
                    <a:cubicBezTo>
                      <a:pt x="3732" y="404"/>
                      <a:pt x="3732" y="404"/>
                      <a:pt x="3732" y="404"/>
                    </a:cubicBezTo>
                    <a:cubicBezTo>
                      <a:pt x="3732" y="190"/>
                      <a:pt x="3518" y="0"/>
                      <a:pt x="330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49" name="Freeform 48"/>
              <p:cNvSpPr>
                <a:spLocks noChangeArrowheads="1"/>
              </p:cNvSpPr>
              <p:nvPr/>
            </p:nvSpPr>
            <p:spPr bwMode="auto">
              <a:xfrm>
                <a:off x="6188347" y="5173277"/>
                <a:ext cx="84773" cy="84773"/>
              </a:xfrm>
              <a:custGeom>
                <a:avLst/>
                <a:gdLst>
                  <a:gd name="T0" fmla="*/ 404 w 833"/>
                  <a:gd name="T1" fmla="*/ 690 h 833"/>
                  <a:gd name="T2" fmla="*/ 404 w 833"/>
                  <a:gd name="T3" fmla="*/ 690 h 833"/>
                  <a:gd name="T4" fmla="*/ 119 w 833"/>
                  <a:gd name="T5" fmla="*/ 405 h 833"/>
                  <a:gd name="T6" fmla="*/ 47 w 833"/>
                  <a:gd name="T7" fmla="*/ 333 h 833"/>
                  <a:gd name="T8" fmla="*/ 0 w 833"/>
                  <a:gd name="T9" fmla="*/ 405 h 833"/>
                  <a:gd name="T10" fmla="*/ 404 w 833"/>
                  <a:gd name="T11" fmla="*/ 832 h 833"/>
                  <a:gd name="T12" fmla="*/ 832 w 833"/>
                  <a:gd name="T13" fmla="*/ 405 h 833"/>
                  <a:gd name="T14" fmla="*/ 404 w 833"/>
                  <a:gd name="T15" fmla="*/ 0 h 833"/>
                  <a:gd name="T16" fmla="*/ 333 w 833"/>
                  <a:gd name="T17" fmla="*/ 48 h 833"/>
                  <a:gd name="T18" fmla="*/ 404 w 833"/>
                  <a:gd name="T19" fmla="*/ 120 h 833"/>
                  <a:gd name="T20" fmla="*/ 689 w 833"/>
                  <a:gd name="T21" fmla="*/ 405 h 833"/>
                  <a:gd name="T22" fmla="*/ 404 w 833"/>
                  <a:gd name="T23" fmla="*/ 69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3" h="833">
                    <a:moveTo>
                      <a:pt x="404" y="690"/>
                    </a:moveTo>
                    <a:lnTo>
                      <a:pt x="404" y="690"/>
                    </a:lnTo>
                    <a:cubicBezTo>
                      <a:pt x="262" y="690"/>
                      <a:pt x="119" y="571"/>
                      <a:pt x="119" y="405"/>
                    </a:cubicBezTo>
                    <a:cubicBezTo>
                      <a:pt x="119" y="381"/>
                      <a:pt x="95" y="333"/>
                      <a:pt x="47" y="333"/>
                    </a:cubicBezTo>
                    <a:cubicBezTo>
                      <a:pt x="24" y="333"/>
                      <a:pt x="0" y="381"/>
                      <a:pt x="0" y="405"/>
                    </a:cubicBezTo>
                    <a:cubicBezTo>
                      <a:pt x="0" y="642"/>
                      <a:pt x="167" y="832"/>
                      <a:pt x="404" y="832"/>
                    </a:cubicBezTo>
                    <a:cubicBezTo>
                      <a:pt x="642" y="832"/>
                      <a:pt x="832" y="642"/>
                      <a:pt x="832" y="405"/>
                    </a:cubicBezTo>
                    <a:cubicBezTo>
                      <a:pt x="832" y="190"/>
                      <a:pt x="642" y="0"/>
                      <a:pt x="404" y="0"/>
                    </a:cubicBezTo>
                    <a:cubicBezTo>
                      <a:pt x="381" y="0"/>
                      <a:pt x="333" y="25"/>
                      <a:pt x="333" y="48"/>
                    </a:cubicBezTo>
                    <a:cubicBezTo>
                      <a:pt x="333" y="95"/>
                      <a:pt x="381" y="120"/>
                      <a:pt x="404" y="120"/>
                    </a:cubicBezTo>
                    <a:cubicBezTo>
                      <a:pt x="571" y="120"/>
                      <a:pt x="689" y="262"/>
                      <a:pt x="689" y="405"/>
                    </a:cubicBezTo>
                    <a:cubicBezTo>
                      <a:pt x="689" y="571"/>
                      <a:pt x="571" y="690"/>
                      <a:pt x="404" y="69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50" name="Freeform 49"/>
              <p:cNvSpPr>
                <a:spLocks noChangeArrowheads="1"/>
              </p:cNvSpPr>
              <p:nvPr/>
            </p:nvSpPr>
            <p:spPr bwMode="auto">
              <a:xfrm>
                <a:off x="5997271" y="5100615"/>
                <a:ext cx="239517" cy="137700"/>
              </a:xfrm>
              <a:custGeom>
                <a:avLst/>
                <a:gdLst>
                  <a:gd name="T0" fmla="*/ 190 w 2355"/>
                  <a:gd name="T1" fmla="*/ 1354 h 1355"/>
                  <a:gd name="T2" fmla="*/ 190 w 2355"/>
                  <a:gd name="T3" fmla="*/ 1354 h 1355"/>
                  <a:gd name="T4" fmla="*/ 214 w 2355"/>
                  <a:gd name="T5" fmla="*/ 1354 h 1355"/>
                  <a:gd name="T6" fmla="*/ 262 w 2355"/>
                  <a:gd name="T7" fmla="*/ 1283 h 1355"/>
                  <a:gd name="T8" fmla="*/ 333 w 2355"/>
                  <a:gd name="T9" fmla="*/ 308 h 1355"/>
                  <a:gd name="T10" fmla="*/ 714 w 2355"/>
                  <a:gd name="T11" fmla="*/ 142 h 1355"/>
                  <a:gd name="T12" fmla="*/ 2235 w 2355"/>
                  <a:gd name="T13" fmla="*/ 1164 h 1355"/>
                  <a:gd name="T14" fmla="*/ 2330 w 2355"/>
                  <a:gd name="T15" fmla="*/ 1164 h 1355"/>
                  <a:gd name="T16" fmla="*/ 2330 w 2355"/>
                  <a:gd name="T17" fmla="*/ 1069 h 1355"/>
                  <a:gd name="T18" fmla="*/ 714 w 2355"/>
                  <a:gd name="T19" fmla="*/ 0 h 1355"/>
                  <a:gd name="T20" fmla="*/ 214 w 2355"/>
                  <a:gd name="T21" fmla="*/ 237 h 1355"/>
                  <a:gd name="T22" fmla="*/ 119 w 2355"/>
                  <a:gd name="T23" fmla="*/ 1307 h 1355"/>
                  <a:gd name="T24" fmla="*/ 190 w 2355"/>
                  <a:gd name="T25" fmla="*/ 1354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5" h="1355">
                    <a:moveTo>
                      <a:pt x="190" y="1354"/>
                    </a:moveTo>
                    <a:lnTo>
                      <a:pt x="190" y="1354"/>
                    </a:lnTo>
                    <a:cubicBezTo>
                      <a:pt x="190" y="1354"/>
                      <a:pt x="190" y="1354"/>
                      <a:pt x="214" y="1354"/>
                    </a:cubicBezTo>
                    <a:cubicBezTo>
                      <a:pt x="238" y="1354"/>
                      <a:pt x="262" y="1307"/>
                      <a:pt x="262" y="1283"/>
                    </a:cubicBezTo>
                    <a:cubicBezTo>
                      <a:pt x="143" y="855"/>
                      <a:pt x="167" y="499"/>
                      <a:pt x="333" y="308"/>
                    </a:cubicBezTo>
                    <a:cubicBezTo>
                      <a:pt x="428" y="190"/>
                      <a:pt x="547" y="142"/>
                      <a:pt x="714" y="142"/>
                    </a:cubicBezTo>
                    <a:cubicBezTo>
                      <a:pt x="1117" y="142"/>
                      <a:pt x="1950" y="879"/>
                      <a:pt x="2235" y="1164"/>
                    </a:cubicBezTo>
                    <a:cubicBezTo>
                      <a:pt x="2259" y="1188"/>
                      <a:pt x="2306" y="1188"/>
                      <a:pt x="2330" y="1164"/>
                    </a:cubicBezTo>
                    <a:cubicBezTo>
                      <a:pt x="2354" y="1141"/>
                      <a:pt x="2354" y="1093"/>
                      <a:pt x="2330" y="1069"/>
                    </a:cubicBezTo>
                    <a:cubicBezTo>
                      <a:pt x="2282" y="1022"/>
                      <a:pt x="1260" y="0"/>
                      <a:pt x="714" y="0"/>
                    </a:cubicBezTo>
                    <a:cubicBezTo>
                      <a:pt x="499" y="0"/>
                      <a:pt x="333" y="95"/>
                      <a:pt x="214" y="237"/>
                    </a:cubicBezTo>
                    <a:cubicBezTo>
                      <a:pt x="48" y="451"/>
                      <a:pt x="0" y="855"/>
                      <a:pt x="119" y="1307"/>
                    </a:cubicBezTo>
                    <a:cubicBezTo>
                      <a:pt x="143" y="1354"/>
                      <a:pt x="167" y="1354"/>
                      <a:pt x="190" y="13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  <p:grpSp>
        <p:nvGrpSpPr>
          <p:cNvPr id="51" name="Group 50"/>
          <p:cNvGrpSpPr/>
          <p:nvPr userDrawn="1"/>
        </p:nvGrpSpPr>
        <p:grpSpPr>
          <a:xfrm>
            <a:off x="542913" y="3576481"/>
            <a:ext cx="821960" cy="761878"/>
            <a:chOff x="468313" y="2671022"/>
            <a:chExt cx="527411" cy="543177"/>
          </a:xfrm>
          <a:solidFill>
            <a:schemeClr val="accent2"/>
          </a:solidFill>
        </p:grpSpPr>
        <p:sp>
          <p:nvSpPr>
            <p:cNvPr id="52" name="TextBox 51"/>
            <p:cNvSpPr txBox="1"/>
            <p:nvPr/>
          </p:nvSpPr>
          <p:spPr>
            <a:xfrm>
              <a:off x="468313" y="3004826"/>
              <a:ext cx="527411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2"/>
                  </a:solidFill>
                </a:rPr>
                <a:t>OWNED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72935" y="2671022"/>
              <a:ext cx="318170" cy="301606"/>
              <a:chOff x="6157448" y="4136050"/>
              <a:chExt cx="427901" cy="405626"/>
            </a:xfrm>
            <a:grpFill/>
          </p:grpSpPr>
          <p:sp>
            <p:nvSpPr>
              <p:cNvPr id="54" name="Freeform 53"/>
              <p:cNvSpPr>
                <a:spLocks noChangeArrowheads="1"/>
              </p:cNvSpPr>
              <p:nvPr/>
            </p:nvSpPr>
            <p:spPr bwMode="auto">
              <a:xfrm>
                <a:off x="6157448" y="4136050"/>
                <a:ext cx="427901" cy="159678"/>
              </a:xfrm>
              <a:custGeom>
                <a:avLst/>
                <a:gdLst>
                  <a:gd name="T0" fmla="*/ 95 w 4208"/>
                  <a:gd name="T1" fmla="*/ 1568 h 1569"/>
                  <a:gd name="T2" fmla="*/ 0 w 4208"/>
                  <a:gd name="T3" fmla="*/ 1449 h 1569"/>
                  <a:gd name="T4" fmla="*/ 2140 w 4208"/>
                  <a:gd name="T5" fmla="*/ 0 h 1569"/>
                  <a:gd name="T6" fmla="*/ 4207 w 4208"/>
                  <a:gd name="T7" fmla="*/ 1449 h 1569"/>
                  <a:gd name="T8" fmla="*/ 4137 w 4208"/>
                  <a:gd name="T9" fmla="*/ 1568 h 1569"/>
                  <a:gd name="T10" fmla="*/ 2140 w 4208"/>
                  <a:gd name="T11" fmla="*/ 190 h 1569"/>
                  <a:gd name="T12" fmla="*/ 95 w 4208"/>
                  <a:gd name="T13" fmla="*/ 1568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8" h="1569">
                    <a:moveTo>
                      <a:pt x="95" y="1568"/>
                    </a:moveTo>
                    <a:lnTo>
                      <a:pt x="0" y="1449"/>
                    </a:lnTo>
                    <a:lnTo>
                      <a:pt x="2140" y="0"/>
                    </a:lnTo>
                    <a:lnTo>
                      <a:pt x="4207" y="1449"/>
                    </a:lnTo>
                    <a:lnTo>
                      <a:pt x="4137" y="1568"/>
                    </a:lnTo>
                    <a:lnTo>
                      <a:pt x="2140" y="190"/>
                    </a:lnTo>
                    <a:lnTo>
                      <a:pt x="95" y="15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55" name="Freeform 54"/>
              <p:cNvSpPr>
                <a:spLocks noChangeArrowheads="1"/>
              </p:cNvSpPr>
              <p:nvPr/>
            </p:nvSpPr>
            <p:spPr bwMode="auto">
              <a:xfrm>
                <a:off x="6213067" y="4205724"/>
                <a:ext cx="316665" cy="335952"/>
              </a:xfrm>
              <a:custGeom>
                <a:avLst/>
                <a:gdLst>
                  <a:gd name="T0" fmla="*/ 3114 w 3115"/>
                  <a:gd name="T1" fmla="*/ 3304 h 3305"/>
                  <a:gd name="T2" fmla="*/ 1164 w 3115"/>
                  <a:gd name="T3" fmla="*/ 3304 h 3305"/>
                  <a:gd name="T4" fmla="*/ 1164 w 3115"/>
                  <a:gd name="T5" fmla="*/ 1830 h 3305"/>
                  <a:gd name="T6" fmla="*/ 570 w 3115"/>
                  <a:gd name="T7" fmla="*/ 1830 h 3305"/>
                  <a:gd name="T8" fmla="*/ 570 w 3115"/>
                  <a:gd name="T9" fmla="*/ 3304 h 3305"/>
                  <a:gd name="T10" fmla="*/ 0 w 3115"/>
                  <a:gd name="T11" fmla="*/ 3304 h 3305"/>
                  <a:gd name="T12" fmla="*/ 0 w 3115"/>
                  <a:gd name="T13" fmla="*/ 974 h 3305"/>
                  <a:gd name="T14" fmla="*/ 1521 w 3115"/>
                  <a:gd name="T15" fmla="*/ 0 h 3305"/>
                  <a:gd name="T16" fmla="*/ 3114 w 3115"/>
                  <a:gd name="T17" fmla="*/ 974 h 3305"/>
                  <a:gd name="T18" fmla="*/ 3114 w 3115"/>
                  <a:gd name="T19" fmla="*/ 3304 h 3305"/>
                  <a:gd name="T20" fmla="*/ 1308 w 3115"/>
                  <a:gd name="T21" fmla="*/ 3161 h 3305"/>
                  <a:gd name="T22" fmla="*/ 2971 w 3115"/>
                  <a:gd name="T23" fmla="*/ 3161 h 3305"/>
                  <a:gd name="T24" fmla="*/ 2971 w 3115"/>
                  <a:gd name="T25" fmla="*/ 1045 h 3305"/>
                  <a:gd name="T26" fmla="*/ 1521 w 3115"/>
                  <a:gd name="T27" fmla="*/ 166 h 3305"/>
                  <a:gd name="T28" fmla="*/ 142 w 3115"/>
                  <a:gd name="T29" fmla="*/ 1045 h 3305"/>
                  <a:gd name="T30" fmla="*/ 142 w 3115"/>
                  <a:gd name="T31" fmla="*/ 3161 h 3305"/>
                  <a:gd name="T32" fmla="*/ 427 w 3115"/>
                  <a:gd name="T33" fmla="*/ 3161 h 3305"/>
                  <a:gd name="T34" fmla="*/ 427 w 3115"/>
                  <a:gd name="T35" fmla="*/ 1687 h 3305"/>
                  <a:gd name="T36" fmla="*/ 1308 w 3115"/>
                  <a:gd name="T37" fmla="*/ 1687 h 3305"/>
                  <a:gd name="T38" fmla="*/ 1308 w 3115"/>
                  <a:gd name="T39" fmla="*/ 3161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15" h="3305">
                    <a:moveTo>
                      <a:pt x="3114" y="3304"/>
                    </a:moveTo>
                    <a:lnTo>
                      <a:pt x="1164" y="3304"/>
                    </a:lnTo>
                    <a:lnTo>
                      <a:pt x="1164" y="1830"/>
                    </a:lnTo>
                    <a:lnTo>
                      <a:pt x="570" y="1830"/>
                    </a:lnTo>
                    <a:lnTo>
                      <a:pt x="570" y="3304"/>
                    </a:lnTo>
                    <a:lnTo>
                      <a:pt x="0" y="3304"/>
                    </a:lnTo>
                    <a:lnTo>
                      <a:pt x="0" y="974"/>
                    </a:lnTo>
                    <a:lnTo>
                      <a:pt x="1521" y="0"/>
                    </a:lnTo>
                    <a:lnTo>
                      <a:pt x="3114" y="974"/>
                    </a:lnTo>
                    <a:lnTo>
                      <a:pt x="3114" y="3304"/>
                    </a:lnTo>
                    <a:close/>
                    <a:moveTo>
                      <a:pt x="1308" y="3161"/>
                    </a:moveTo>
                    <a:lnTo>
                      <a:pt x="2971" y="3161"/>
                    </a:lnTo>
                    <a:lnTo>
                      <a:pt x="2971" y="1045"/>
                    </a:lnTo>
                    <a:lnTo>
                      <a:pt x="1521" y="166"/>
                    </a:lnTo>
                    <a:lnTo>
                      <a:pt x="142" y="1045"/>
                    </a:lnTo>
                    <a:lnTo>
                      <a:pt x="142" y="3161"/>
                    </a:lnTo>
                    <a:lnTo>
                      <a:pt x="427" y="3161"/>
                    </a:lnTo>
                    <a:lnTo>
                      <a:pt x="427" y="1687"/>
                    </a:lnTo>
                    <a:lnTo>
                      <a:pt x="1308" y="1687"/>
                    </a:lnTo>
                    <a:lnTo>
                      <a:pt x="1308" y="31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  <p:grpSp>
        <p:nvGrpSpPr>
          <p:cNvPr id="56" name="Group 55"/>
          <p:cNvGrpSpPr/>
          <p:nvPr userDrawn="1"/>
        </p:nvGrpSpPr>
        <p:grpSpPr>
          <a:xfrm>
            <a:off x="534723" y="5105070"/>
            <a:ext cx="888181" cy="747276"/>
            <a:chOff x="462170" y="4151536"/>
            <a:chExt cx="569902" cy="532767"/>
          </a:xfrm>
          <a:solidFill>
            <a:schemeClr val="accent3"/>
          </a:solidFill>
        </p:grpSpPr>
        <p:sp>
          <p:nvSpPr>
            <p:cNvPr id="57" name="TextBox 56"/>
            <p:cNvSpPr txBox="1"/>
            <p:nvPr/>
          </p:nvSpPr>
          <p:spPr>
            <a:xfrm>
              <a:off x="462170" y="4474930"/>
              <a:ext cx="569902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3"/>
                  </a:solidFill>
                </a:rPr>
                <a:t>EARNED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14291" y="4151536"/>
              <a:ext cx="265659" cy="282896"/>
              <a:chOff x="435598" y="4193957"/>
              <a:chExt cx="240932" cy="256566"/>
            </a:xfrm>
            <a:grpFill/>
          </p:grpSpPr>
          <p:sp>
            <p:nvSpPr>
              <p:cNvPr id="59" name="Freeform 13"/>
              <p:cNvSpPr>
                <a:spLocks noChangeArrowheads="1"/>
              </p:cNvSpPr>
              <p:nvPr/>
            </p:nvSpPr>
            <p:spPr bwMode="auto">
              <a:xfrm>
                <a:off x="435598" y="4300181"/>
                <a:ext cx="90590" cy="150342"/>
              </a:xfrm>
              <a:custGeom>
                <a:avLst/>
                <a:gdLst>
                  <a:gd name="T0" fmla="*/ 844 w 1658"/>
                  <a:gd name="T1" fmla="*/ 2750 h 2751"/>
                  <a:gd name="T2" fmla="*/ 844 w 1658"/>
                  <a:gd name="T3" fmla="*/ 2750 h 2751"/>
                  <a:gd name="T4" fmla="*/ 0 w 1658"/>
                  <a:gd name="T5" fmla="*/ 2344 h 2751"/>
                  <a:gd name="T6" fmla="*/ 438 w 1658"/>
                  <a:gd name="T7" fmla="*/ 1281 h 2751"/>
                  <a:gd name="T8" fmla="*/ 125 w 1658"/>
                  <a:gd name="T9" fmla="*/ 688 h 2751"/>
                  <a:gd name="T10" fmla="*/ 844 w 1658"/>
                  <a:gd name="T11" fmla="*/ 0 h 2751"/>
                  <a:gd name="T12" fmla="*/ 1532 w 1658"/>
                  <a:gd name="T13" fmla="*/ 688 h 2751"/>
                  <a:gd name="T14" fmla="*/ 1219 w 1658"/>
                  <a:gd name="T15" fmla="*/ 1281 h 2751"/>
                  <a:gd name="T16" fmla="*/ 1657 w 1658"/>
                  <a:gd name="T17" fmla="*/ 2344 h 2751"/>
                  <a:gd name="T18" fmla="*/ 844 w 1658"/>
                  <a:gd name="T19" fmla="*/ 2750 h 2751"/>
                  <a:gd name="T20" fmla="*/ 844 w 1658"/>
                  <a:gd name="T21" fmla="*/ 188 h 2751"/>
                  <a:gd name="T22" fmla="*/ 844 w 1658"/>
                  <a:gd name="T23" fmla="*/ 188 h 2751"/>
                  <a:gd name="T24" fmla="*/ 313 w 1658"/>
                  <a:gd name="T25" fmla="*/ 688 h 2751"/>
                  <a:gd name="T26" fmla="*/ 657 w 1658"/>
                  <a:gd name="T27" fmla="*/ 1188 h 2751"/>
                  <a:gd name="T28" fmla="*/ 719 w 1658"/>
                  <a:gd name="T29" fmla="*/ 1250 h 2751"/>
                  <a:gd name="T30" fmla="*/ 688 w 1658"/>
                  <a:gd name="T31" fmla="*/ 1344 h 2751"/>
                  <a:gd name="T32" fmla="*/ 188 w 1658"/>
                  <a:gd name="T33" fmla="*/ 2344 h 2751"/>
                  <a:gd name="T34" fmla="*/ 844 w 1658"/>
                  <a:gd name="T35" fmla="*/ 2563 h 2751"/>
                  <a:gd name="T36" fmla="*/ 1469 w 1658"/>
                  <a:gd name="T37" fmla="*/ 2344 h 2751"/>
                  <a:gd name="T38" fmla="*/ 1000 w 1658"/>
                  <a:gd name="T39" fmla="*/ 1344 h 2751"/>
                  <a:gd name="T40" fmla="*/ 938 w 1658"/>
                  <a:gd name="T41" fmla="*/ 1250 h 2751"/>
                  <a:gd name="T42" fmla="*/ 1000 w 1658"/>
                  <a:gd name="T43" fmla="*/ 1188 h 2751"/>
                  <a:gd name="T44" fmla="*/ 1344 w 1658"/>
                  <a:gd name="T45" fmla="*/ 688 h 2751"/>
                  <a:gd name="T46" fmla="*/ 844 w 1658"/>
                  <a:gd name="T47" fmla="*/ 188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8" h="2751">
                    <a:moveTo>
                      <a:pt x="844" y="2750"/>
                    </a:moveTo>
                    <a:lnTo>
                      <a:pt x="844" y="2750"/>
                    </a:lnTo>
                    <a:cubicBezTo>
                      <a:pt x="219" y="2750"/>
                      <a:pt x="0" y="2531"/>
                      <a:pt x="0" y="2344"/>
                    </a:cubicBezTo>
                    <a:cubicBezTo>
                      <a:pt x="0" y="2000"/>
                      <a:pt x="188" y="1531"/>
                      <a:pt x="438" y="1281"/>
                    </a:cubicBezTo>
                    <a:cubicBezTo>
                      <a:pt x="250" y="1156"/>
                      <a:pt x="125" y="938"/>
                      <a:pt x="125" y="688"/>
                    </a:cubicBezTo>
                    <a:cubicBezTo>
                      <a:pt x="125" y="313"/>
                      <a:pt x="438" y="0"/>
                      <a:pt x="844" y="0"/>
                    </a:cubicBezTo>
                    <a:cubicBezTo>
                      <a:pt x="1219" y="0"/>
                      <a:pt x="1532" y="313"/>
                      <a:pt x="1532" y="688"/>
                    </a:cubicBezTo>
                    <a:cubicBezTo>
                      <a:pt x="1532" y="938"/>
                      <a:pt x="1407" y="1156"/>
                      <a:pt x="1219" y="1281"/>
                    </a:cubicBezTo>
                    <a:cubicBezTo>
                      <a:pt x="1469" y="1531"/>
                      <a:pt x="1657" y="2000"/>
                      <a:pt x="1657" y="2344"/>
                    </a:cubicBezTo>
                    <a:cubicBezTo>
                      <a:pt x="1657" y="2531"/>
                      <a:pt x="1438" y="2750"/>
                      <a:pt x="844" y="2750"/>
                    </a:cubicBezTo>
                    <a:close/>
                    <a:moveTo>
                      <a:pt x="844" y="188"/>
                    </a:moveTo>
                    <a:lnTo>
                      <a:pt x="844" y="188"/>
                    </a:lnTo>
                    <a:cubicBezTo>
                      <a:pt x="563" y="188"/>
                      <a:pt x="313" y="406"/>
                      <a:pt x="313" y="688"/>
                    </a:cubicBezTo>
                    <a:cubicBezTo>
                      <a:pt x="313" y="906"/>
                      <a:pt x="469" y="1094"/>
                      <a:pt x="657" y="1188"/>
                    </a:cubicBezTo>
                    <a:cubicBezTo>
                      <a:pt x="688" y="1188"/>
                      <a:pt x="719" y="1219"/>
                      <a:pt x="719" y="1250"/>
                    </a:cubicBezTo>
                    <a:cubicBezTo>
                      <a:pt x="719" y="1281"/>
                      <a:pt x="719" y="1313"/>
                      <a:pt x="688" y="1344"/>
                    </a:cubicBezTo>
                    <a:cubicBezTo>
                      <a:pt x="407" y="1500"/>
                      <a:pt x="188" y="2031"/>
                      <a:pt x="188" y="2344"/>
                    </a:cubicBezTo>
                    <a:cubicBezTo>
                      <a:pt x="188" y="2438"/>
                      <a:pt x="438" y="2563"/>
                      <a:pt x="844" y="2563"/>
                    </a:cubicBezTo>
                    <a:cubicBezTo>
                      <a:pt x="1219" y="2563"/>
                      <a:pt x="1469" y="2438"/>
                      <a:pt x="1469" y="2344"/>
                    </a:cubicBezTo>
                    <a:cubicBezTo>
                      <a:pt x="1469" y="2031"/>
                      <a:pt x="1250" y="1500"/>
                      <a:pt x="1000" y="1344"/>
                    </a:cubicBezTo>
                    <a:cubicBezTo>
                      <a:pt x="969" y="1313"/>
                      <a:pt x="938" y="1281"/>
                      <a:pt x="938" y="1250"/>
                    </a:cubicBezTo>
                    <a:cubicBezTo>
                      <a:pt x="938" y="1219"/>
                      <a:pt x="969" y="1188"/>
                      <a:pt x="1000" y="1188"/>
                    </a:cubicBezTo>
                    <a:cubicBezTo>
                      <a:pt x="1219" y="1094"/>
                      <a:pt x="1344" y="906"/>
                      <a:pt x="1344" y="688"/>
                    </a:cubicBezTo>
                    <a:cubicBezTo>
                      <a:pt x="1344" y="406"/>
                      <a:pt x="1125" y="188"/>
                      <a:pt x="844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0" name="Freeform 14"/>
              <p:cNvSpPr>
                <a:spLocks noChangeArrowheads="1"/>
              </p:cNvSpPr>
              <p:nvPr/>
            </p:nvSpPr>
            <p:spPr bwMode="auto">
              <a:xfrm>
                <a:off x="435598" y="4193957"/>
                <a:ext cx="104324" cy="93963"/>
              </a:xfrm>
              <a:custGeom>
                <a:avLst/>
                <a:gdLst>
                  <a:gd name="T0" fmla="*/ 1282 w 1908"/>
                  <a:gd name="T1" fmla="*/ 1719 h 1720"/>
                  <a:gd name="T2" fmla="*/ 1282 w 1908"/>
                  <a:gd name="T3" fmla="*/ 1719 h 1720"/>
                  <a:gd name="T4" fmla="*/ 1282 w 1908"/>
                  <a:gd name="T5" fmla="*/ 1719 h 1720"/>
                  <a:gd name="T6" fmla="*/ 1219 w 1908"/>
                  <a:gd name="T7" fmla="*/ 1687 h 1720"/>
                  <a:gd name="T8" fmla="*/ 1188 w 1908"/>
                  <a:gd name="T9" fmla="*/ 1594 h 1720"/>
                  <a:gd name="T10" fmla="*/ 1219 w 1908"/>
                  <a:gd name="T11" fmla="*/ 1312 h 1720"/>
                  <a:gd name="T12" fmla="*/ 188 w 1908"/>
                  <a:gd name="T13" fmla="*/ 1312 h 1720"/>
                  <a:gd name="T14" fmla="*/ 94 w 1908"/>
                  <a:gd name="T15" fmla="*/ 1281 h 1720"/>
                  <a:gd name="T16" fmla="*/ 63 w 1908"/>
                  <a:gd name="T17" fmla="*/ 1281 h 1720"/>
                  <a:gd name="T18" fmla="*/ 32 w 1908"/>
                  <a:gd name="T19" fmla="*/ 1250 h 1720"/>
                  <a:gd name="T20" fmla="*/ 32 w 1908"/>
                  <a:gd name="T21" fmla="*/ 1219 h 1720"/>
                  <a:gd name="T22" fmla="*/ 0 w 1908"/>
                  <a:gd name="T23" fmla="*/ 1125 h 1720"/>
                  <a:gd name="T24" fmla="*/ 0 w 1908"/>
                  <a:gd name="T25" fmla="*/ 187 h 1720"/>
                  <a:gd name="T26" fmla="*/ 32 w 1908"/>
                  <a:gd name="T27" fmla="*/ 94 h 1720"/>
                  <a:gd name="T28" fmla="*/ 32 w 1908"/>
                  <a:gd name="T29" fmla="*/ 62 h 1720"/>
                  <a:gd name="T30" fmla="*/ 63 w 1908"/>
                  <a:gd name="T31" fmla="*/ 31 h 1720"/>
                  <a:gd name="T32" fmla="*/ 94 w 1908"/>
                  <a:gd name="T33" fmla="*/ 31 h 1720"/>
                  <a:gd name="T34" fmla="*/ 188 w 1908"/>
                  <a:gd name="T35" fmla="*/ 0 h 1720"/>
                  <a:gd name="T36" fmla="*/ 1688 w 1908"/>
                  <a:gd name="T37" fmla="*/ 0 h 1720"/>
                  <a:gd name="T38" fmla="*/ 1813 w 1908"/>
                  <a:gd name="T39" fmla="*/ 31 h 1720"/>
                  <a:gd name="T40" fmla="*/ 1844 w 1908"/>
                  <a:gd name="T41" fmla="*/ 31 h 1720"/>
                  <a:gd name="T42" fmla="*/ 1844 w 1908"/>
                  <a:gd name="T43" fmla="*/ 62 h 1720"/>
                  <a:gd name="T44" fmla="*/ 1875 w 1908"/>
                  <a:gd name="T45" fmla="*/ 94 h 1720"/>
                  <a:gd name="T46" fmla="*/ 1907 w 1908"/>
                  <a:gd name="T47" fmla="*/ 187 h 1720"/>
                  <a:gd name="T48" fmla="*/ 1907 w 1908"/>
                  <a:gd name="T49" fmla="*/ 1125 h 1720"/>
                  <a:gd name="T50" fmla="*/ 1813 w 1908"/>
                  <a:gd name="T51" fmla="*/ 1312 h 1720"/>
                  <a:gd name="T52" fmla="*/ 1375 w 1908"/>
                  <a:gd name="T53" fmla="*/ 1687 h 1720"/>
                  <a:gd name="T54" fmla="*/ 1282 w 1908"/>
                  <a:gd name="T55" fmla="*/ 1719 h 1720"/>
                  <a:gd name="T56" fmla="*/ 1282 w 1908"/>
                  <a:gd name="T57" fmla="*/ 1125 h 1720"/>
                  <a:gd name="T58" fmla="*/ 1282 w 1908"/>
                  <a:gd name="T59" fmla="*/ 1125 h 1720"/>
                  <a:gd name="T60" fmla="*/ 1375 w 1908"/>
                  <a:gd name="T61" fmla="*/ 1156 h 1720"/>
                  <a:gd name="T62" fmla="*/ 1407 w 1908"/>
                  <a:gd name="T63" fmla="*/ 1250 h 1720"/>
                  <a:gd name="T64" fmla="*/ 1407 w 1908"/>
                  <a:gd name="T65" fmla="*/ 1406 h 1720"/>
                  <a:gd name="T66" fmla="*/ 1688 w 1908"/>
                  <a:gd name="T67" fmla="*/ 1156 h 1720"/>
                  <a:gd name="T68" fmla="*/ 1719 w 1908"/>
                  <a:gd name="T69" fmla="*/ 1125 h 1720"/>
                  <a:gd name="T70" fmla="*/ 1719 w 1908"/>
                  <a:gd name="T71" fmla="*/ 1125 h 1720"/>
                  <a:gd name="T72" fmla="*/ 1719 w 1908"/>
                  <a:gd name="T73" fmla="*/ 187 h 1720"/>
                  <a:gd name="T74" fmla="*/ 1719 w 1908"/>
                  <a:gd name="T75" fmla="*/ 187 h 1720"/>
                  <a:gd name="T76" fmla="*/ 1688 w 1908"/>
                  <a:gd name="T77" fmla="*/ 187 h 1720"/>
                  <a:gd name="T78" fmla="*/ 188 w 1908"/>
                  <a:gd name="T79" fmla="*/ 187 h 1720"/>
                  <a:gd name="T80" fmla="*/ 188 w 1908"/>
                  <a:gd name="T81" fmla="*/ 187 h 1720"/>
                  <a:gd name="T82" fmla="*/ 188 w 1908"/>
                  <a:gd name="T83" fmla="*/ 187 h 1720"/>
                  <a:gd name="T84" fmla="*/ 188 w 1908"/>
                  <a:gd name="T85" fmla="*/ 1125 h 1720"/>
                  <a:gd name="T86" fmla="*/ 188 w 1908"/>
                  <a:gd name="T87" fmla="*/ 1125 h 1720"/>
                  <a:gd name="T88" fmla="*/ 188 w 1908"/>
                  <a:gd name="T89" fmla="*/ 1125 h 1720"/>
                  <a:gd name="T90" fmla="*/ 1250 w 1908"/>
                  <a:gd name="T91" fmla="*/ 1125 h 1720"/>
                  <a:gd name="T92" fmla="*/ 1282 w 1908"/>
                  <a:gd name="T93" fmla="*/ 1125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8" h="1720">
                    <a:moveTo>
                      <a:pt x="1282" y="1719"/>
                    </a:moveTo>
                    <a:lnTo>
                      <a:pt x="1282" y="1719"/>
                    </a:lnTo>
                    <a:lnTo>
                      <a:pt x="1282" y="1719"/>
                    </a:lnTo>
                    <a:cubicBezTo>
                      <a:pt x="1250" y="1719"/>
                      <a:pt x="1219" y="1719"/>
                      <a:pt x="1219" y="1687"/>
                    </a:cubicBezTo>
                    <a:cubicBezTo>
                      <a:pt x="1188" y="1656"/>
                      <a:pt x="1188" y="1625"/>
                      <a:pt x="1188" y="1594"/>
                    </a:cubicBezTo>
                    <a:cubicBezTo>
                      <a:pt x="1219" y="1312"/>
                      <a:pt x="1219" y="1312"/>
                      <a:pt x="1219" y="1312"/>
                    </a:cubicBezTo>
                    <a:cubicBezTo>
                      <a:pt x="188" y="1312"/>
                      <a:pt x="188" y="1312"/>
                      <a:pt x="188" y="1312"/>
                    </a:cubicBezTo>
                    <a:cubicBezTo>
                      <a:pt x="157" y="1312"/>
                      <a:pt x="125" y="1312"/>
                      <a:pt x="94" y="1281"/>
                    </a:cubicBezTo>
                    <a:lnTo>
                      <a:pt x="63" y="1281"/>
                    </a:lnTo>
                    <a:cubicBezTo>
                      <a:pt x="32" y="1250"/>
                      <a:pt x="32" y="1250"/>
                      <a:pt x="32" y="1250"/>
                    </a:cubicBezTo>
                    <a:lnTo>
                      <a:pt x="32" y="1219"/>
                    </a:lnTo>
                    <a:cubicBezTo>
                      <a:pt x="0" y="1187"/>
                      <a:pt x="0" y="1156"/>
                      <a:pt x="0" y="112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56"/>
                      <a:pt x="0" y="125"/>
                      <a:pt x="32" y="94"/>
                    </a:cubicBezTo>
                    <a:lnTo>
                      <a:pt x="32" y="62"/>
                    </a:lnTo>
                    <a:cubicBezTo>
                      <a:pt x="63" y="31"/>
                      <a:pt x="63" y="31"/>
                      <a:pt x="63" y="31"/>
                    </a:cubicBezTo>
                    <a:lnTo>
                      <a:pt x="94" y="31"/>
                    </a:lnTo>
                    <a:cubicBezTo>
                      <a:pt x="125" y="0"/>
                      <a:pt x="157" y="0"/>
                      <a:pt x="188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1719" y="0"/>
                      <a:pt x="1782" y="0"/>
                      <a:pt x="1813" y="31"/>
                    </a:cubicBezTo>
                    <a:cubicBezTo>
                      <a:pt x="1813" y="31"/>
                      <a:pt x="1813" y="31"/>
                      <a:pt x="1844" y="31"/>
                    </a:cubicBezTo>
                    <a:cubicBezTo>
                      <a:pt x="1844" y="62"/>
                      <a:pt x="1844" y="62"/>
                      <a:pt x="1844" y="62"/>
                    </a:cubicBezTo>
                    <a:cubicBezTo>
                      <a:pt x="1875" y="62"/>
                      <a:pt x="1875" y="94"/>
                      <a:pt x="1875" y="94"/>
                    </a:cubicBezTo>
                    <a:cubicBezTo>
                      <a:pt x="1875" y="125"/>
                      <a:pt x="1907" y="156"/>
                      <a:pt x="1907" y="187"/>
                    </a:cubicBezTo>
                    <a:cubicBezTo>
                      <a:pt x="1907" y="1125"/>
                      <a:pt x="1907" y="1125"/>
                      <a:pt x="1907" y="1125"/>
                    </a:cubicBezTo>
                    <a:cubicBezTo>
                      <a:pt x="1907" y="1219"/>
                      <a:pt x="1875" y="1250"/>
                      <a:pt x="1813" y="1312"/>
                    </a:cubicBezTo>
                    <a:cubicBezTo>
                      <a:pt x="1375" y="1687"/>
                      <a:pt x="1375" y="1687"/>
                      <a:pt x="1375" y="1687"/>
                    </a:cubicBezTo>
                    <a:cubicBezTo>
                      <a:pt x="1344" y="1687"/>
                      <a:pt x="1344" y="1719"/>
                      <a:pt x="1282" y="1719"/>
                    </a:cubicBezTo>
                    <a:close/>
                    <a:moveTo>
                      <a:pt x="1282" y="1125"/>
                    </a:moveTo>
                    <a:lnTo>
                      <a:pt x="1282" y="1125"/>
                    </a:lnTo>
                    <a:cubicBezTo>
                      <a:pt x="1344" y="1125"/>
                      <a:pt x="1375" y="1125"/>
                      <a:pt x="1375" y="1156"/>
                    </a:cubicBezTo>
                    <a:cubicBezTo>
                      <a:pt x="1407" y="1187"/>
                      <a:pt x="1407" y="1219"/>
                      <a:pt x="1407" y="1250"/>
                    </a:cubicBezTo>
                    <a:cubicBezTo>
                      <a:pt x="1407" y="1406"/>
                      <a:pt x="1407" y="1406"/>
                      <a:pt x="1407" y="1406"/>
                    </a:cubicBezTo>
                    <a:cubicBezTo>
                      <a:pt x="1688" y="1156"/>
                      <a:pt x="1688" y="1156"/>
                      <a:pt x="1688" y="1156"/>
                    </a:cubicBezTo>
                    <a:lnTo>
                      <a:pt x="1719" y="1125"/>
                    </a:lnTo>
                    <a:lnTo>
                      <a:pt x="1719" y="1125"/>
                    </a:lnTo>
                    <a:cubicBezTo>
                      <a:pt x="1719" y="187"/>
                      <a:pt x="1719" y="187"/>
                      <a:pt x="1719" y="187"/>
                    </a:cubicBezTo>
                    <a:lnTo>
                      <a:pt x="1719" y="187"/>
                    </a:lnTo>
                    <a:lnTo>
                      <a:pt x="1688" y="187"/>
                    </a:lnTo>
                    <a:cubicBezTo>
                      <a:pt x="188" y="187"/>
                      <a:pt x="188" y="187"/>
                      <a:pt x="188" y="187"/>
                    </a:cubicBezTo>
                    <a:lnTo>
                      <a:pt x="188" y="187"/>
                    </a:lnTo>
                    <a:lnTo>
                      <a:pt x="188" y="187"/>
                    </a:lnTo>
                    <a:cubicBezTo>
                      <a:pt x="188" y="1125"/>
                      <a:pt x="188" y="1125"/>
                      <a:pt x="188" y="1125"/>
                    </a:cubicBezTo>
                    <a:lnTo>
                      <a:pt x="188" y="1125"/>
                    </a:lnTo>
                    <a:lnTo>
                      <a:pt x="188" y="1125"/>
                    </a:lnTo>
                    <a:cubicBezTo>
                      <a:pt x="1250" y="1125"/>
                      <a:pt x="1250" y="1125"/>
                      <a:pt x="1250" y="1125"/>
                    </a:cubicBezTo>
                    <a:cubicBezTo>
                      <a:pt x="1282" y="1125"/>
                      <a:pt x="1282" y="1125"/>
                      <a:pt x="1282" y="11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1" name="Freeform 15"/>
              <p:cNvSpPr>
                <a:spLocks noChangeArrowheads="1"/>
              </p:cNvSpPr>
              <p:nvPr/>
            </p:nvSpPr>
            <p:spPr bwMode="auto">
              <a:xfrm>
                <a:off x="572207" y="4193957"/>
                <a:ext cx="104323" cy="93963"/>
              </a:xfrm>
              <a:custGeom>
                <a:avLst/>
                <a:gdLst>
                  <a:gd name="T0" fmla="*/ 594 w 1908"/>
                  <a:gd name="T1" fmla="*/ 1719 h 1720"/>
                  <a:gd name="T2" fmla="*/ 594 w 1908"/>
                  <a:gd name="T3" fmla="*/ 1719 h 1720"/>
                  <a:gd name="T4" fmla="*/ 594 w 1908"/>
                  <a:gd name="T5" fmla="*/ 1719 h 1720"/>
                  <a:gd name="T6" fmla="*/ 532 w 1908"/>
                  <a:gd name="T7" fmla="*/ 1687 h 1720"/>
                  <a:gd name="T8" fmla="*/ 94 w 1908"/>
                  <a:gd name="T9" fmla="*/ 1312 h 1720"/>
                  <a:gd name="T10" fmla="*/ 0 w 1908"/>
                  <a:gd name="T11" fmla="*/ 1125 h 1720"/>
                  <a:gd name="T12" fmla="*/ 0 w 1908"/>
                  <a:gd name="T13" fmla="*/ 187 h 1720"/>
                  <a:gd name="T14" fmla="*/ 32 w 1908"/>
                  <a:gd name="T15" fmla="*/ 94 h 1720"/>
                  <a:gd name="T16" fmla="*/ 32 w 1908"/>
                  <a:gd name="T17" fmla="*/ 62 h 1720"/>
                  <a:gd name="T18" fmla="*/ 63 w 1908"/>
                  <a:gd name="T19" fmla="*/ 31 h 1720"/>
                  <a:gd name="T20" fmla="*/ 94 w 1908"/>
                  <a:gd name="T21" fmla="*/ 31 h 1720"/>
                  <a:gd name="T22" fmla="*/ 188 w 1908"/>
                  <a:gd name="T23" fmla="*/ 0 h 1720"/>
                  <a:gd name="T24" fmla="*/ 1688 w 1908"/>
                  <a:gd name="T25" fmla="*/ 0 h 1720"/>
                  <a:gd name="T26" fmla="*/ 1813 w 1908"/>
                  <a:gd name="T27" fmla="*/ 31 h 1720"/>
                  <a:gd name="T28" fmla="*/ 1844 w 1908"/>
                  <a:gd name="T29" fmla="*/ 31 h 1720"/>
                  <a:gd name="T30" fmla="*/ 1844 w 1908"/>
                  <a:gd name="T31" fmla="*/ 62 h 1720"/>
                  <a:gd name="T32" fmla="*/ 1875 w 1908"/>
                  <a:gd name="T33" fmla="*/ 94 h 1720"/>
                  <a:gd name="T34" fmla="*/ 1907 w 1908"/>
                  <a:gd name="T35" fmla="*/ 187 h 1720"/>
                  <a:gd name="T36" fmla="*/ 1907 w 1908"/>
                  <a:gd name="T37" fmla="*/ 1125 h 1720"/>
                  <a:gd name="T38" fmla="*/ 1875 w 1908"/>
                  <a:gd name="T39" fmla="*/ 1219 h 1720"/>
                  <a:gd name="T40" fmla="*/ 1844 w 1908"/>
                  <a:gd name="T41" fmla="*/ 1250 h 1720"/>
                  <a:gd name="T42" fmla="*/ 1844 w 1908"/>
                  <a:gd name="T43" fmla="*/ 1281 h 1720"/>
                  <a:gd name="T44" fmla="*/ 1813 w 1908"/>
                  <a:gd name="T45" fmla="*/ 1281 h 1720"/>
                  <a:gd name="T46" fmla="*/ 1688 w 1908"/>
                  <a:gd name="T47" fmla="*/ 1312 h 1720"/>
                  <a:gd name="T48" fmla="*/ 688 w 1908"/>
                  <a:gd name="T49" fmla="*/ 1312 h 1720"/>
                  <a:gd name="T50" fmla="*/ 719 w 1908"/>
                  <a:gd name="T51" fmla="*/ 1594 h 1720"/>
                  <a:gd name="T52" fmla="*/ 688 w 1908"/>
                  <a:gd name="T53" fmla="*/ 1687 h 1720"/>
                  <a:gd name="T54" fmla="*/ 594 w 1908"/>
                  <a:gd name="T55" fmla="*/ 1719 h 1720"/>
                  <a:gd name="T56" fmla="*/ 188 w 1908"/>
                  <a:gd name="T57" fmla="*/ 1125 h 1720"/>
                  <a:gd name="T58" fmla="*/ 188 w 1908"/>
                  <a:gd name="T59" fmla="*/ 1125 h 1720"/>
                  <a:gd name="T60" fmla="*/ 219 w 1908"/>
                  <a:gd name="T61" fmla="*/ 1156 h 1720"/>
                  <a:gd name="T62" fmla="*/ 500 w 1908"/>
                  <a:gd name="T63" fmla="*/ 1406 h 1720"/>
                  <a:gd name="T64" fmla="*/ 469 w 1908"/>
                  <a:gd name="T65" fmla="*/ 1250 h 1720"/>
                  <a:gd name="T66" fmla="*/ 500 w 1908"/>
                  <a:gd name="T67" fmla="*/ 1156 h 1720"/>
                  <a:gd name="T68" fmla="*/ 625 w 1908"/>
                  <a:gd name="T69" fmla="*/ 1125 h 1720"/>
                  <a:gd name="T70" fmla="*/ 625 w 1908"/>
                  <a:gd name="T71" fmla="*/ 1125 h 1720"/>
                  <a:gd name="T72" fmla="*/ 625 w 1908"/>
                  <a:gd name="T73" fmla="*/ 1125 h 1720"/>
                  <a:gd name="T74" fmla="*/ 1688 w 1908"/>
                  <a:gd name="T75" fmla="*/ 1125 h 1720"/>
                  <a:gd name="T76" fmla="*/ 1719 w 1908"/>
                  <a:gd name="T77" fmla="*/ 1125 h 1720"/>
                  <a:gd name="T78" fmla="*/ 1719 w 1908"/>
                  <a:gd name="T79" fmla="*/ 1125 h 1720"/>
                  <a:gd name="T80" fmla="*/ 1719 w 1908"/>
                  <a:gd name="T81" fmla="*/ 187 h 1720"/>
                  <a:gd name="T82" fmla="*/ 1719 w 1908"/>
                  <a:gd name="T83" fmla="*/ 187 h 1720"/>
                  <a:gd name="T84" fmla="*/ 1688 w 1908"/>
                  <a:gd name="T85" fmla="*/ 187 h 1720"/>
                  <a:gd name="T86" fmla="*/ 188 w 1908"/>
                  <a:gd name="T87" fmla="*/ 187 h 1720"/>
                  <a:gd name="T88" fmla="*/ 188 w 1908"/>
                  <a:gd name="T89" fmla="*/ 187 h 1720"/>
                  <a:gd name="T90" fmla="*/ 188 w 1908"/>
                  <a:gd name="T91" fmla="*/ 187 h 1720"/>
                  <a:gd name="T92" fmla="*/ 188 w 1908"/>
                  <a:gd name="T93" fmla="*/ 1125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8" h="1720">
                    <a:moveTo>
                      <a:pt x="594" y="1719"/>
                    </a:moveTo>
                    <a:lnTo>
                      <a:pt x="594" y="1719"/>
                    </a:lnTo>
                    <a:lnTo>
                      <a:pt x="594" y="1719"/>
                    </a:lnTo>
                    <a:cubicBezTo>
                      <a:pt x="563" y="1719"/>
                      <a:pt x="532" y="1687"/>
                      <a:pt x="532" y="1687"/>
                    </a:cubicBezTo>
                    <a:cubicBezTo>
                      <a:pt x="94" y="1312"/>
                      <a:pt x="94" y="1312"/>
                      <a:pt x="94" y="1312"/>
                    </a:cubicBezTo>
                    <a:cubicBezTo>
                      <a:pt x="32" y="1250"/>
                      <a:pt x="0" y="1219"/>
                      <a:pt x="0" y="112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56"/>
                      <a:pt x="0" y="125"/>
                      <a:pt x="32" y="94"/>
                    </a:cubicBezTo>
                    <a:lnTo>
                      <a:pt x="32" y="62"/>
                    </a:lnTo>
                    <a:cubicBezTo>
                      <a:pt x="63" y="31"/>
                      <a:pt x="63" y="31"/>
                      <a:pt x="63" y="31"/>
                    </a:cubicBezTo>
                    <a:lnTo>
                      <a:pt x="94" y="31"/>
                    </a:lnTo>
                    <a:cubicBezTo>
                      <a:pt x="125" y="0"/>
                      <a:pt x="157" y="0"/>
                      <a:pt x="188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1719" y="0"/>
                      <a:pt x="1782" y="0"/>
                      <a:pt x="1813" y="31"/>
                    </a:cubicBezTo>
                    <a:cubicBezTo>
                      <a:pt x="1813" y="31"/>
                      <a:pt x="1813" y="31"/>
                      <a:pt x="1844" y="31"/>
                    </a:cubicBezTo>
                    <a:cubicBezTo>
                      <a:pt x="1844" y="62"/>
                      <a:pt x="1844" y="62"/>
                      <a:pt x="1844" y="62"/>
                    </a:cubicBezTo>
                    <a:cubicBezTo>
                      <a:pt x="1875" y="62"/>
                      <a:pt x="1875" y="94"/>
                      <a:pt x="1875" y="94"/>
                    </a:cubicBezTo>
                    <a:cubicBezTo>
                      <a:pt x="1875" y="125"/>
                      <a:pt x="1907" y="156"/>
                      <a:pt x="1907" y="187"/>
                    </a:cubicBezTo>
                    <a:cubicBezTo>
                      <a:pt x="1907" y="1125"/>
                      <a:pt x="1907" y="1125"/>
                      <a:pt x="1907" y="1125"/>
                    </a:cubicBezTo>
                    <a:cubicBezTo>
                      <a:pt x="1907" y="1156"/>
                      <a:pt x="1875" y="1187"/>
                      <a:pt x="1875" y="1219"/>
                    </a:cubicBezTo>
                    <a:cubicBezTo>
                      <a:pt x="1875" y="1219"/>
                      <a:pt x="1875" y="1250"/>
                      <a:pt x="1844" y="1250"/>
                    </a:cubicBezTo>
                    <a:cubicBezTo>
                      <a:pt x="1844" y="1281"/>
                      <a:pt x="1844" y="1281"/>
                      <a:pt x="1844" y="1281"/>
                    </a:cubicBezTo>
                    <a:cubicBezTo>
                      <a:pt x="1813" y="1281"/>
                      <a:pt x="1813" y="1281"/>
                      <a:pt x="1813" y="1281"/>
                    </a:cubicBezTo>
                    <a:cubicBezTo>
                      <a:pt x="1782" y="1312"/>
                      <a:pt x="1719" y="1312"/>
                      <a:pt x="1688" y="1312"/>
                    </a:cubicBezTo>
                    <a:cubicBezTo>
                      <a:pt x="688" y="1312"/>
                      <a:pt x="688" y="1312"/>
                      <a:pt x="688" y="1312"/>
                    </a:cubicBezTo>
                    <a:cubicBezTo>
                      <a:pt x="719" y="1594"/>
                      <a:pt x="719" y="1594"/>
                      <a:pt x="719" y="1594"/>
                    </a:cubicBezTo>
                    <a:cubicBezTo>
                      <a:pt x="719" y="1625"/>
                      <a:pt x="719" y="1656"/>
                      <a:pt x="688" y="1687"/>
                    </a:cubicBezTo>
                    <a:cubicBezTo>
                      <a:pt x="657" y="1719"/>
                      <a:pt x="625" y="1719"/>
                      <a:pt x="594" y="1719"/>
                    </a:cubicBezTo>
                    <a:close/>
                    <a:moveTo>
                      <a:pt x="188" y="1125"/>
                    </a:moveTo>
                    <a:lnTo>
                      <a:pt x="188" y="1125"/>
                    </a:lnTo>
                    <a:cubicBezTo>
                      <a:pt x="188" y="1125"/>
                      <a:pt x="188" y="1156"/>
                      <a:pt x="219" y="1156"/>
                    </a:cubicBezTo>
                    <a:cubicBezTo>
                      <a:pt x="500" y="1406"/>
                      <a:pt x="500" y="1406"/>
                      <a:pt x="500" y="1406"/>
                    </a:cubicBezTo>
                    <a:cubicBezTo>
                      <a:pt x="469" y="1250"/>
                      <a:pt x="469" y="1250"/>
                      <a:pt x="469" y="1250"/>
                    </a:cubicBezTo>
                    <a:cubicBezTo>
                      <a:pt x="469" y="1219"/>
                      <a:pt x="500" y="1187"/>
                      <a:pt x="500" y="1156"/>
                    </a:cubicBezTo>
                    <a:cubicBezTo>
                      <a:pt x="532" y="1125"/>
                      <a:pt x="563" y="1125"/>
                      <a:pt x="625" y="1125"/>
                    </a:cubicBezTo>
                    <a:lnTo>
                      <a:pt x="625" y="1125"/>
                    </a:lnTo>
                    <a:lnTo>
                      <a:pt x="625" y="1125"/>
                    </a:lnTo>
                    <a:cubicBezTo>
                      <a:pt x="1688" y="1125"/>
                      <a:pt x="1688" y="1125"/>
                      <a:pt x="1688" y="1125"/>
                    </a:cubicBezTo>
                    <a:cubicBezTo>
                      <a:pt x="1719" y="1125"/>
                      <a:pt x="1719" y="1125"/>
                      <a:pt x="1719" y="1125"/>
                    </a:cubicBezTo>
                    <a:lnTo>
                      <a:pt x="1719" y="1125"/>
                    </a:lnTo>
                    <a:cubicBezTo>
                      <a:pt x="1719" y="187"/>
                      <a:pt x="1719" y="187"/>
                      <a:pt x="1719" y="187"/>
                    </a:cubicBezTo>
                    <a:lnTo>
                      <a:pt x="1719" y="187"/>
                    </a:lnTo>
                    <a:cubicBezTo>
                      <a:pt x="1719" y="187"/>
                      <a:pt x="1719" y="187"/>
                      <a:pt x="1688" y="187"/>
                    </a:cubicBezTo>
                    <a:cubicBezTo>
                      <a:pt x="188" y="187"/>
                      <a:pt x="188" y="187"/>
                      <a:pt x="188" y="187"/>
                    </a:cubicBezTo>
                    <a:lnTo>
                      <a:pt x="188" y="187"/>
                    </a:lnTo>
                    <a:lnTo>
                      <a:pt x="188" y="187"/>
                    </a:lnTo>
                    <a:cubicBezTo>
                      <a:pt x="188" y="1125"/>
                      <a:pt x="188" y="1125"/>
                      <a:pt x="188" y="11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2" name="Freeform 16"/>
              <p:cNvSpPr>
                <a:spLocks noChangeArrowheads="1"/>
              </p:cNvSpPr>
              <p:nvPr/>
            </p:nvSpPr>
            <p:spPr bwMode="auto">
              <a:xfrm>
                <a:off x="584253" y="4300181"/>
                <a:ext cx="92277" cy="150342"/>
              </a:xfrm>
              <a:custGeom>
                <a:avLst/>
                <a:gdLst>
                  <a:gd name="T0" fmla="*/ 844 w 1689"/>
                  <a:gd name="T1" fmla="*/ 2750 h 2751"/>
                  <a:gd name="T2" fmla="*/ 844 w 1689"/>
                  <a:gd name="T3" fmla="*/ 2750 h 2751"/>
                  <a:gd name="T4" fmla="*/ 0 w 1689"/>
                  <a:gd name="T5" fmla="*/ 2344 h 2751"/>
                  <a:gd name="T6" fmla="*/ 469 w 1689"/>
                  <a:gd name="T7" fmla="*/ 1281 h 2751"/>
                  <a:gd name="T8" fmla="*/ 125 w 1689"/>
                  <a:gd name="T9" fmla="*/ 688 h 2751"/>
                  <a:gd name="T10" fmla="*/ 844 w 1689"/>
                  <a:gd name="T11" fmla="*/ 0 h 2751"/>
                  <a:gd name="T12" fmla="*/ 1563 w 1689"/>
                  <a:gd name="T13" fmla="*/ 688 h 2751"/>
                  <a:gd name="T14" fmla="*/ 1219 w 1689"/>
                  <a:gd name="T15" fmla="*/ 1281 h 2751"/>
                  <a:gd name="T16" fmla="*/ 1688 w 1689"/>
                  <a:gd name="T17" fmla="*/ 2344 h 2751"/>
                  <a:gd name="T18" fmla="*/ 844 w 1689"/>
                  <a:gd name="T19" fmla="*/ 2750 h 2751"/>
                  <a:gd name="T20" fmla="*/ 844 w 1689"/>
                  <a:gd name="T21" fmla="*/ 188 h 2751"/>
                  <a:gd name="T22" fmla="*/ 844 w 1689"/>
                  <a:gd name="T23" fmla="*/ 188 h 2751"/>
                  <a:gd name="T24" fmla="*/ 313 w 1689"/>
                  <a:gd name="T25" fmla="*/ 688 h 2751"/>
                  <a:gd name="T26" fmla="*/ 656 w 1689"/>
                  <a:gd name="T27" fmla="*/ 1188 h 2751"/>
                  <a:gd name="T28" fmla="*/ 719 w 1689"/>
                  <a:gd name="T29" fmla="*/ 1250 h 2751"/>
                  <a:gd name="T30" fmla="*/ 688 w 1689"/>
                  <a:gd name="T31" fmla="*/ 1344 h 2751"/>
                  <a:gd name="T32" fmla="*/ 188 w 1689"/>
                  <a:gd name="T33" fmla="*/ 2344 h 2751"/>
                  <a:gd name="T34" fmla="*/ 844 w 1689"/>
                  <a:gd name="T35" fmla="*/ 2563 h 2751"/>
                  <a:gd name="T36" fmla="*/ 1500 w 1689"/>
                  <a:gd name="T37" fmla="*/ 2344 h 2751"/>
                  <a:gd name="T38" fmla="*/ 1000 w 1689"/>
                  <a:gd name="T39" fmla="*/ 1344 h 2751"/>
                  <a:gd name="T40" fmla="*/ 969 w 1689"/>
                  <a:gd name="T41" fmla="*/ 1250 h 2751"/>
                  <a:gd name="T42" fmla="*/ 1031 w 1689"/>
                  <a:gd name="T43" fmla="*/ 1188 h 2751"/>
                  <a:gd name="T44" fmla="*/ 1344 w 1689"/>
                  <a:gd name="T45" fmla="*/ 688 h 2751"/>
                  <a:gd name="T46" fmla="*/ 844 w 1689"/>
                  <a:gd name="T47" fmla="*/ 188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89" h="2751">
                    <a:moveTo>
                      <a:pt x="844" y="2750"/>
                    </a:moveTo>
                    <a:lnTo>
                      <a:pt x="844" y="2750"/>
                    </a:lnTo>
                    <a:cubicBezTo>
                      <a:pt x="219" y="2750"/>
                      <a:pt x="0" y="2531"/>
                      <a:pt x="0" y="2344"/>
                    </a:cubicBezTo>
                    <a:cubicBezTo>
                      <a:pt x="0" y="2000"/>
                      <a:pt x="188" y="1531"/>
                      <a:pt x="469" y="1281"/>
                    </a:cubicBezTo>
                    <a:cubicBezTo>
                      <a:pt x="250" y="1156"/>
                      <a:pt x="125" y="938"/>
                      <a:pt x="125" y="688"/>
                    </a:cubicBezTo>
                    <a:cubicBezTo>
                      <a:pt x="125" y="313"/>
                      <a:pt x="469" y="0"/>
                      <a:pt x="844" y="0"/>
                    </a:cubicBezTo>
                    <a:cubicBezTo>
                      <a:pt x="1219" y="0"/>
                      <a:pt x="1563" y="313"/>
                      <a:pt x="1563" y="688"/>
                    </a:cubicBezTo>
                    <a:cubicBezTo>
                      <a:pt x="1563" y="938"/>
                      <a:pt x="1438" y="1156"/>
                      <a:pt x="1219" y="1281"/>
                    </a:cubicBezTo>
                    <a:cubicBezTo>
                      <a:pt x="1500" y="1531"/>
                      <a:pt x="1688" y="2000"/>
                      <a:pt x="1688" y="2344"/>
                    </a:cubicBezTo>
                    <a:cubicBezTo>
                      <a:pt x="1688" y="2531"/>
                      <a:pt x="1469" y="2750"/>
                      <a:pt x="844" y="2750"/>
                    </a:cubicBezTo>
                    <a:close/>
                    <a:moveTo>
                      <a:pt x="844" y="188"/>
                    </a:moveTo>
                    <a:lnTo>
                      <a:pt x="844" y="188"/>
                    </a:lnTo>
                    <a:cubicBezTo>
                      <a:pt x="563" y="188"/>
                      <a:pt x="313" y="406"/>
                      <a:pt x="313" y="688"/>
                    </a:cubicBezTo>
                    <a:cubicBezTo>
                      <a:pt x="313" y="906"/>
                      <a:pt x="469" y="1094"/>
                      <a:pt x="656" y="1188"/>
                    </a:cubicBezTo>
                    <a:cubicBezTo>
                      <a:pt x="719" y="1188"/>
                      <a:pt x="719" y="1219"/>
                      <a:pt x="719" y="1250"/>
                    </a:cubicBezTo>
                    <a:cubicBezTo>
                      <a:pt x="750" y="1281"/>
                      <a:pt x="719" y="1313"/>
                      <a:pt x="688" y="1344"/>
                    </a:cubicBezTo>
                    <a:cubicBezTo>
                      <a:pt x="406" y="1500"/>
                      <a:pt x="188" y="2031"/>
                      <a:pt x="188" y="2344"/>
                    </a:cubicBezTo>
                    <a:cubicBezTo>
                      <a:pt x="188" y="2438"/>
                      <a:pt x="469" y="2563"/>
                      <a:pt x="844" y="2563"/>
                    </a:cubicBezTo>
                    <a:cubicBezTo>
                      <a:pt x="1219" y="2563"/>
                      <a:pt x="1500" y="2438"/>
                      <a:pt x="1500" y="2344"/>
                    </a:cubicBezTo>
                    <a:cubicBezTo>
                      <a:pt x="1500" y="2031"/>
                      <a:pt x="1281" y="1500"/>
                      <a:pt x="1000" y="1344"/>
                    </a:cubicBezTo>
                    <a:cubicBezTo>
                      <a:pt x="969" y="1313"/>
                      <a:pt x="938" y="1281"/>
                      <a:pt x="969" y="1250"/>
                    </a:cubicBezTo>
                    <a:cubicBezTo>
                      <a:pt x="969" y="1219"/>
                      <a:pt x="969" y="1188"/>
                      <a:pt x="1031" y="1188"/>
                    </a:cubicBezTo>
                    <a:cubicBezTo>
                      <a:pt x="1219" y="1094"/>
                      <a:pt x="1344" y="906"/>
                      <a:pt x="1344" y="688"/>
                    </a:cubicBezTo>
                    <a:cubicBezTo>
                      <a:pt x="1344" y="406"/>
                      <a:pt x="1125" y="188"/>
                      <a:pt x="844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  <p:sp>
        <p:nvSpPr>
          <p:cNvPr id="63" name="Isosceles Triangle 62"/>
          <p:cNvSpPr/>
          <p:nvPr userDrawn="1"/>
        </p:nvSpPr>
        <p:spPr>
          <a:xfrm rot="5400000">
            <a:off x="1235977" y="2333373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4" name="Isosceles Triangle 63"/>
          <p:cNvSpPr/>
          <p:nvPr userDrawn="1"/>
        </p:nvSpPr>
        <p:spPr>
          <a:xfrm rot="5400000">
            <a:off x="1235977" y="3794988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5" name="Isosceles Triangle 64"/>
          <p:cNvSpPr/>
          <p:nvPr userDrawn="1"/>
        </p:nvSpPr>
        <p:spPr>
          <a:xfrm rot="5400000">
            <a:off x="1235977" y="5409604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420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Ecosystem with heading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74"/>
            <a:ext cx="10957984" cy="462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485090" y="1611250"/>
            <a:ext cx="10082495" cy="4640897"/>
            <a:chOff x="1327449" y="1335088"/>
            <a:chExt cx="7992908" cy="3867414"/>
          </a:xfrm>
        </p:grpSpPr>
        <p:grpSp>
          <p:nvGrpSpPr>
            <p:cNvPr id="25" name="Group 24"/>
            <p:cNvGrpSpPr/>
            <p:nvPr/>
          </p:nvGrpSpPr>
          <p:grpSpPr>
            <a:xfrm>
              <a:off x="1327449" y="1335088"/>
              <a:ext cx="1986150" cy="3867414"/>
              <a:chOff x="1327449" y="1335088"/>
              <a:chExt cx="1986150" cy="386741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329702" y="1335088"/>
              <a:ext cx="1986150" cy="3867414"/>
              <a:chOff x="1327449" y="1335088"/>
              <a:chExt cx="1986150" cy="386741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31955" y="1335088"/>
              <a:ext cx="1986150" cy="3867414"/>
              <a:chOff x="1327449" y="1335088"/>
              <a:chExt cx="1986150" cy="386741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334207" y="1335088"/>
              <a:ext cx="1986150" cy="3867414"/>
              <a:chOff x="1327449" y="1335088"/>
              <a:chExt cx="1986150" cy="386741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27449" y="1335088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27449" y="2627986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27449" y="3920884"/>
                <a:ext cx="1986150" cy="1281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</p:grpSp>
      <p:sp>
        <p:nvSpPr>
          <p:cNvPr id="41" name="Isosceles Triangle 40"/>
          <p:cNvSpPr/>
          <p:nvPr userDrawn="1"/>
        </p:nvSpPr>
        <p:spPr>
          <a:xfrm rot="5400000">
            <a:off x="1235977" y="2333373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2" name="Isosceles Triangle 41"/>
          <p:cNvSpPr/>
          <p:nvPr userDrawn="1"/>
        </p:nvSpPr>
        <p:spPr>
          <a:xfrm rot="5400000">
            <a:off x="1235977" y="3794988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3" name="Isosceles Triangle 42"/>
          <p:cNvSpPr/>
          <p:nvPr userDrawn="1"/>
        </p:nvSpPr>
        <p:spPr>
          <a:xfrm rot="5400000">
            <a:off x="1235977" y="5409604"/>
            <a:ext cx="627540" cy="190160"/>
          </a:xfrm>
          <a:prstGeom prst="triangle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1" name="Text Placeholder 2"/>
          <p:cNvSpPr>
            <a:spLocks noGrp="1"/>
          </p:cNvSpPr>
          <p:nvPr>
            <p:ph type="body" idx="1"/>
          </p:nvPr>
        </p:nvSpPr>
        <p:spPr>
          <a:xfrm>
            <a:off x="1644827" y="1124663"/>
            <a:ext cx="2185917" cy="379949"/>
          </a:xfrm>
        </p:spPr>
        <p:txBody>
          <a:bodyPr anchor="b">
            <a:noAutofit/>
          </a:bodyPr>
          <a:lstStyle>
            <a:lvl1pPr marL="0" indent="0" algn="ctr">
              <a:buNone/>
              <a:defRPr sz="1320" b="1" kern="0" cap="all" spc="12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13"/>
          </p:nvPr>
        </p:nvSpPr>
        <p:spPr>
          <a:xfrm>
            <a:off x="4170528" y="1124663"/>
            <a:ext cx="2185917" cy="379949"/>
          </a:xfrm>
        </p:spPr>
        <p:txBody>
          <a:bodyPr anchor="b">
            <a:noAutofit/>
          </a:bodyPr>
          <a:lstStyle>
            <a:lvl1pPr marL="0" indent="0" algn="ctr">
              <a:buNone/>
              <a:defRPr sz="1320" b="1" kern="0" cap="all" spc="12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14"/>
          </p:nvPr>
        </p:nvSpPr>
        <p:spPr>
          <a:xfrm>
            <a:off x="6696230" y="1124663"/>
            <a:ext cx="2185917" cy="379949"/>
          </a:xfrm>
        </p:spPr>
        <p:txBody>
          <a:bodyPr anchor="b">
            <a:noAutofit/>
          </a:bodyPr>
          <a:lstStyle>
            <a:lvl1pPr marL="0" indent="0" algn="ctr">
              <a:buNone/>
              <a:defRPr sz="1320" b="1" kern="0" cap="all" spc="12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15"/>
          </p:nvPr>
        </p:nvSpPr>
        <p:spPr>
          <a:xfrm>
            <a:off x="9221931" y="1124663"/>
            <a:ext cx="2185917" cy="379949"/>
          </a:xfrm>
        </p:spPr>
        <p:txBody>
          <a:bodyPr anchor="b">
            <a:noAutofit/>
          </a:bodyPr>
          <a:lstStyle>
            <a:lvl1pPr marL="0" indent="0" algn="ctr">
              <a:buNone/>
              <a:defRPr sz="1320" b="1" kern="0" cap="all" spc="12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42914" y="2048747"/>
            <a:ext cx="906935" cy="733541"/>
            <a:chOff x="468313" y="1597803"/>
            <a:chExt cx="581935" cy="522974"/>
          </a:xfrm>
          <a:solidFill>
            <a:schemeClr val="accent1"/>
          </a:solidFill>
        </p:grpSpPr>
        <p:sp>
          <p:nvSpPr>
            <p:cNvPr id="48" name="TextBox 47"/>
            <p:cNvSpPr txBox="1"/>
            <p:nvPr/>
          </p:nvSpPr>
          <p:spPr>
            <a:xfrm>
              <a:off x="468313" y="1911404"/>
              <a:ext cx="581935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1"/>
                  </a:solidFill>
                </a:rPr>
                <a:t>BOUGHT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14878" y="1597803"/>
              <a:ext cx="288804" cy="301421"/>
              <a:chOff x="5946587" y="5100615"/>
              <a:chExt cx="379908" cy="396504"/>
            </a:xfrm>
            <a:grpFill/>
          </p:grpSpPr>
          <p:sp>
            <p:nvSpPr>
              <p:cNvPr id="50" name="Freeform 49"/>
              <p:cNvSpPr>
                <a:spLocks noChangeArrowheads="1"/>
              </p:cNvSpPr>
              <p:nvPr/>
            </p:nvSpPr>
            <p:spPr bwMode="auto">
              <a:xfrm>
                <a:off x="5946587" y="5119902"/>
                <a:ext cx="379908" cy="377217"/>
              </a:xfrm>
              <a:custGeom>
                <a:avLst/>
                <a:gdLst>
                  <a:gd name="T0" fmla="*/ 3304 w 3733"/>
                  <a:gd name="T1" fmla="*/ 0 h 3709"/>
                  <a:gd name="T2" fmla="*/ 3304 w 3733"/>
                  <a:gd name="T3" fmla="*/ 0 h 3709"/>
                  <a:gd name="T4" fmla="*/ 2258 w 3733"/>
                  <a:gd name="T5" fmla="*/ 0 h 3709"/>
                  <a:gd name="T6" fmla="*/ 2187 w 3733"/>
                  <a:gd name="T7" fmla="*/ 47 h 3709"/>
                  <a:gd name="T8" fmla="*/ 2258 w 3733"/>
                  <a:gd name="T9" fmla="*/ 118 h 3709"/>
                  <a:gd name="T10" fmla="*/ 3304 w 3733"/>
                  <a:gd name="T11" fmla="*/ 118 h 3709"/>
                  <a:gd name="T12" fmla="*/ 3590 w 3733"/>
                  <a:gd name="T13" fmla="*/ 404 h 3709"/>
                  <a:gd name="T14" fmla="*/ 3590 w 3733"/>
                  <a:gd name="T15" fmla="*/ 1283 h 3709"/>
                  <a:gd name="T16" fmla="*/ 3565 w 3733"/>
                  <a:gd name="T17" fmla="*/ 1593 h 3709"/>
                  <a:gd name="T18" fmla="*/ 3257 w 3733"/>
                  <a:gd name="T19" fmla="*/ 1925 h 3709"/>
                  <a:gd name="T20" fmla="*/ 1688 w 3733"/>
                  <a:gd name="T21" fmla="*/ 3494 h 3709"/>
                  <a:gd name="T22" fmla="*/ 1426 w 3733"/>
                  <a:gd name="T23" fmla="*/ 3494 h 3709"/>
                  <a:gd name="T24" fmla="*/ 214 w 3733"/>
                  <a:gd name="T25" fmla="*/ 2282 h 3709"/>
                  <a:gd name="T26" fmla="*/ 214 w 3733"/>
                  <a:gd name="T27" fmla="*/ 2020 h 3709"/>
                  <a:gd name="T28" fmla="*/ 357 w 3733"/>
                  <a:gd name="T29" fmla="*/ 1901 h 3709"/>
                  <a:gd name="T30" fmla="*/ 1783 w 3733"/>
                  <a:gd name="T31" fmla="*/ 452 h 3709"/>
                  <a:gd name="T32" fmla="*/ 1783 w 3733"/>
                  <a:gd name="T33" fmla="*/ 356 h 3709"/>
                  <a:gd name="T34" fmla="*/ 1688 w 3733"/>
                  <a:gd name="T35" fmla="*/ 356 h 3709"/>
                  <a:gd name="T36" fmla="*/ 262 w 3733"/>
                  <a:gd name="T37" fmla="*/ 1806 h 3709"/>
                  <a:gd name="T38" fmla="*/ 119 w 3733"/>
                  <a:gd name="T39" fmla="*/ 1925 h 3709"/>
                  <a:gd name="T40" fmla="*/ 24 w 3733"/>
                  <a:gd name="T41" fmla="*/ 2234 h 3709"/>
                  <a:gd name="T42" fmla="*/ 119 w 3733"/>
                  <a:gd name="T43" fmla="*/ 2377 h 3709"/>
                  <a:gd name="T44" fmla="*/ 1331 w 3733"/>
                  <a:gd name="T45" fmla="*/ 3589 h 3709"/>
                  <a:gd name="T46" fmla="*/ 1473 w 3733"/>
                  <a:gd name="T47" fmla="*/ 3684 h 3709"/>
                  <a:gd name="T48" fmla="*/ 1569 w 3733"/>
                  <a:gd name="T49" fmla="*/ 3708 h 3709"/>
                  <a:gd name="T50" fmla="*/ 1783 w 3733"/>
                  <a:gd name="T51" fmla="*/ 3589 h 3709"/>
                  <a:gd name="T52" fmla="*/ 3352 w 3733"/>
                  <a:gd name="T53" fmla="*/ 2020 h 3709"/>
                  <a:gd name="T54" fmla="*/ 3732 w 3733"/>
                  <a:gd name="T55" fmla="*/ 1283 h 3709"/>
                  <a:gd name="T56" fmla="*/ 3732 w 3733"/>
                  <a:gd name="T57" fmla="*/ 404 h 3709"/>
                  <a:gd name="T58" fmla="*/ 3304 w 3733"/>
                  <a:gd name="T59" fmla="*/ 0 h 3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3" h="3709">
                    <a:moveTo>
                      <a:pt x="3304" y="0"/>
                    </a:moveTo>
                    <a:lnTo>
                      <a:pt x="3304" y="0"/>
                    </a:lnTo>
                    <a:cubicBezTo>
                      <a:pt x="2258" y="0"/>
                      <a:pt x="2258" y="0"/>
                      <a:pt x="2258" y="0"/>
                    </a:cubicBezTo>
                    <a:cubicBezTo>
                      <a:pt x="2234" y="0"/>
                      <a:pt x="2187" y="23"/>
                      <a:pt x="2187" y="47"/>
                    </a:cubicBezTo>
                    <a:cubicBezTo>
                      <a:pt x="2187" y="95"/>
                      <a:pt x="2234" y="118"/>
                      <a:pt x="2258" y="118"/>
                    </a:cubicBezTo>
                    <a:cubicBezTo>
                      <a:pt x="3304" y="118"/>
                      <a:pt x="3304" y="118"/>
                      <a:pt x="3304" y="118"/>
                    </a:cubicBezTo>
                    <a:cubicBezTo>
                      <a:pt x="3447" y="118"/>
                      <a:pt x="3590" y="261"/>
                      <a:pt x="3590" y="404"/>
                    </a:cubicBezTo>
                    <a:cubicBezTo>
                      <a:pt x="3590" y="1283"/>
                      <a:pt x="3590" y="1283"/>
                      <a:pt x="3590" y="1283"/>
                    </a:cubicBezTo>
                    <a:cubicBezTo>
                      <a:pt x="3590" y="1450"/>
                      <a:pt x="3590" y="1521"/>
                      <a:pt x="3565" y="1593"/>
                    </a:cubicBezTo>
                    <a:cubicBezTo>
                      <a:pt x="3518" y="1688"/>
                      <a:pt x="3423" y="1758"/>
                      <a:pt x="3257" y="1925"/>
                    </a:cubicBezTo>
                    <a:cubicBezTo>
                      <a:pt x="1688" y="3494"/>
                      <a:pt x="1688" y="3494"/>
                      <a:pt x="1688" y="3494"/>
                    </a:cubicBezTo>
                    <a:cubicBezTo>
                      <a:pt x="1569" y="3613"/>
                      <a:pt x="1450" y="3518"/>
                      <a:pt x="1426" y="3494"/>
                    </a:cubicBezTo>
                    <a:cubicBezTo>
                      <a:pt x="214" y="2282"/>
                      <a:pt x="214" y="2282"/>
                      <a:pt x="214" y="2282"/>
                    </a:cubicBezTo>
                    <a:cubicBezTo>
                      <a:pt x="190" y="2258"/>
                      <a:pt x="95" y="2139"/>
                      <a:pt x="214" y="2020"/>
                    </a:cubicBezTo>
                    <a:cubicBezTo>
                      <a:pt x="357" y="1901"/>
                      <a:pt x="357" y="1901"/>
                      <a:pt x="357" y="1901"/>
                    </a:cubicBezTo>
                    <a:cubicBezTo>
                      <a:pt x="713" y="1521"/>
                      <a:pt x="1735" y="499"/>
                      <a:pt x="1783" y="452"/>
                    </a:cubicBezTo>
                    <a:cubicBezTo>
                      <a:pt x="1807" y="427"/>
                      <a:pt x="1807" y="380"/>
                      <a:pt x="1783" y="356"/>
                    </a:cubicBezTo>
                    <a:cubicBezTo>
                      <a:pt x="1759" y="332"/>
                      <a:pt x="1712" y="332"/>
                      <a:pt x="1688" y="356"/>
                    </a:cubicBezTo>
                    <a:cubicBezTo>
                      <a:pt x="1640" y="404"/>
                      <a:pt x="618" y="1426"/>
                      <a:pt x="262" y="1806"/>
                    </a:cubicBezTo>
                    <a:cubicBezTo>
                      <a:pt x="119" y="1925"/>
                      <a:pt x="119" y="1925"/>
                      <a:pt x="119" y="1925"/>
                    </a:cubicBezTo>
                    <a:cubicBezTo>
                      <a:pt x="24" y="2020"/>
                      <a:pt x="0" y="2139"/>
                      <a:pt x="24" y="2234"/>
                    </a:cubicBezTo>
                    <a:cubicBezTo>
                      <a:pt x="71" y="2329"/>
                      <a:pt x="119" y="2377"/>
                      <a:pt x="119" y="2377"/>
                    </a:cubicBezTo>
                    <a:cubicBezTo>
                      <a:pt x="1331" y="3589"/>
                      <a:pt x="1331" y="3589"/>
                      <a:pt x="1331" y="3589"/>
                    </a:cubicBezTo>
                    <a:cubicBezTo>
                      <a:pt x="1355" y="3613"/>
                      <a:pt x="1403" y="3660"/>
                      <a:pt x="1473" y="3684"/>
                    </a:cubicBezTo>
                    <a:cubicBezTo>
                      <a:pt x="1498" y="3684"/>
                      <a:pt x="1545" y="3708"/>
                      <a:pt x="1569" y="3708"/>
                    </a:cubicBezTo>
                    <a:cubicBezTo>
                      <a:pt x="1640" y="3708"/>
                      <a:pt x="1712" y="3660"/>
                      <a:pt x="1783" y="3589"/>
                    </a:cubicBezTo>
                    <a:cubicBezTo>
                      <a:pt x="3352" y="2020"/>
                      <a:pt x="3352" y="2020"/>
                      <a:pt x="3352" y="2020"/>
                    </a:cubicBezTo>
                    <a:cubicBezTo>
                      <a:pt x="3708" y="1663"/>
                      <a:pt x="3732" y="1663"/>
                      <a:pt x="3732" y="1283"/>
                    </a:cubicBezTo>
                    <a:cubicBezTo>
                      <a:pt x="3732" y="404"/>
                      <a:pt x="3732" y="404"/>
                      <a:pt x="3732" y="404"/>
                    </a:cubicBezTo>
                    <a:cubicBezTo>
                      <a:pt x="3732" y="190"/>
                      <a:pt x="3518" y="0"/>
                      <a:pt x="330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55" name="Freeform 54"/>
              <p:cNvSpPr>
                <a:spLocks noChangeArrowheads="1"/>
              </p:cNvSpPr>
              <p:nvPr/>
            </p:nvSpPr>
            <p:spPr bwMode="auto">
              <a:xfrm>
                <a:off x="6188347" y="5173277"/>
                <a:ext cx="84773" cy="84773"/>
              </a:xfrm>
              <a:custGeom>
                <a:avLst/>
                <a:gdLst>
                  <a:gd name="T0" fmla="*/ 404 w 833"/>
                  <a:gd name="T1" fmla="*/ 690 h 833"/>
                  <a:gd name="T2" fmla="*/ 404 w 833"/>
                  <a:gd name="T3" fmla="*/ 690 h 833"/>
                  <a:gd name="T4" fmla="*/ 119 w 833"/>
                  <a:gd name="T5" fmla="*/ 405 h 833"/>
                  <a:gd name="T6" fmla="*/ 47 w 833"/>
                  <a:gd name="T7" fmla="*/ 333 h 833"/>
                  <a:gd name="T8" fmla="*/ 0 w 833"/>
                  <a:gd name="T9" fmla="*/ 405 h 833"/>
                  <a:gd name="T10" fmla="*/ 404 w 833"/>
                  <a:gd name="T11" fmla="*/ 832 h 833"/>
                  <a:gd name="T12" fmla="*/ 832 w 833"/>
                  <a:gd name="T13" fmla="*/ 405 h 833"/>
                  <a:gd name="T14" fmla="*/ 404 w 833"/>
                  <a:gd name="T15" fmla="*/ 0 h 833"/>
                  <a:gd name="T16" fmla="*/ 333 w 833"/>
                  <a:gd name="T17" fmla="*/ 48 h 833"/>
                  <a:gd name="T18" fmla="*/ 404 w 833"/>
                  <a:gd name="T19" fmla="*/ 120 h 833"/>
                  <a:gd name="T20" fmla="*/ 689 w 833"/>
                  <a:gd name="T21" fmla="*/ 405 h 833"/>
                  <a:gd name="T22" fmla="*/ 404 w 833"/>
                  <a:gd name="T23" fmla="*/ 69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3" h="833">
                    <a:moveTo>
                      <a:pt x="404" y="690"/>
                    </a:moveTo>
                    <a:lnTo>
                      <a:pt x="404" y="690"/>
                    </a:lnTo>
                    <a:cubicBezTo>
                      <a:pt x="262" y="690"/>
                      <a:pt x="119" y="571"/>
                      <a:pt x="119" y="405"/>
                    </a:cubicBezTo>
                    <a:cubicBezTo>
                      <a:pt x="119" y="381"/>
                      <a:pt x="95" y="333"/>
                      <a:pt x="47" y="333"/>
                    </a:cubicBezTo>
                    <a:cubicBezTo>
                      <a:pt x="24" y="333"/>
                      <a:pt x="0" y="381"/>
                      <a:pt x="0" y="405"/>
                    </a:cubicBezTo>
                    <a:cubicBezTo>
                      <a:pt x="0" y="642"/>
                      <a:pt x="167" y="832"/>
                      <a:pt x="404" y="832"/>
                    </a:cubicBezTo>
                    <a:cubicBezTo>
                      <a:pt x="642" y="832"/>
                      <a:pt x="832" y="642"/>
                      <a:pt x="832" y="405"/>
                    </a:cubicBezTo>
                    <a:cubicBezTo>
                      <a:pt x="832" y="190"/>
                      <a:pt x="642" y="0"/>
                      <a:pt x="404" y="0"/>
                    </a:cubicBezTo>
                    <a:cubicBezTo>
                      <a:pt x="381" y="0"/>
                      <a:pt x="333" y="25"/>
                      <a:pt x="333" y="48"/>
                    </a:cubicBezTo>
                    <a:cubicBezTo>
                      <a:pt x="333" y="95"/>
                      <a:pt x="381" y="120"/>
                      <a:pt x="404" y="120"/>
                    </a:cubicBezTo>
                    <a:cubicBezTo>
                      <a:pt x="571" y="120"/>
                      <a:pt x="689" y="262"/>
                      <a:pt x="689" y="405"/>
                    </a:cubicBezTo>
                    <a:cubicBezTo>
                      <a:pt x="689" y="571"/>
                      <a:pt x="571" y="690"/>
                      <a:pt x="404" y="69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56" name="Freeform 55"/>
              <p:cNvSpPr>
                <a:spLocks noChangeArrowheads="1"/>
              </p:cNvSpPr>
              <p:nvPr/>
            </p:nvSpPr>
            <p:spPr bwMode="auto">
              <a:xfrm>
                <a:off x="5997271" y="5100615"/>
                <a:ext cx="239517" cy="137700"/>
              </a:xfrm>
              <a:custGeom>
                <a:avLst/>
                <a:gdLst>
                  <a:gd name="T0" fmla="*/ 190 w 2355"/>
                  <a:gd name="T1" fmla="*/ 1354 h 1355"/>
                  <a:gd name="T2" fmla="*/ 190 w 2355"/>
                  <a:gd name="T3" fmla="*/ 1354 h 1355"/>
                  <a:gd name="T4" fmla="*/ 214 w 2355"/>
                  <a:gd name="T5" fmla="*/ 1354 h 1355"/>
                  <a:gd name="T6" fmla="*/ 262 w 2355"/>
                  <a:gd name="T7" fmla="*/ 1283 h 1355"/>
                  <a:gd name="T8" fmla="*/ 333 w 2355"/>
                  <a:gd name="T9" fmla="*/ 308 h 1355"/>
                  <a:gd name="T10" fmla="*/ 714 w 2355"/>
                  <a:gd name="T11" fmla="*/ 142 h 1355"/>
                  <a:gd name="T12" fmla="*/ 2235 w 2355"/>
                  <a:gd name="T13" fmla="*/ 1164 h 1355"/>
                  <a:gd name="T14" fmla="*/ 2330 w 2355"/>
                  <a:gd name="T15" fmla="*/ 1164 h 1355"/>
                  <a:gd name="T16" fmla="*/ 2330 w 2355"/>
                  <a:gd name="T17" fmla="*/ 1069 h 1355"/>
                  <a:gd name="T18" fmla="*/ 714 w 2355"/>
                  <a:gd name="T19" fmla="*/ 0 h 1355"/>
                  <a:gd name="T20" fmla="*/ 214 w 2355"/>
                  <a:gd name="T21" fmla="*/ 237 h 1355"/>
                  <a:gd name="T22" fmla="*/ 119 w 2355"/>
                  <a:gd name="T23" fmla="*/ 1307 h 1355"/>
                  <a:gd name="T24" fmla="*/ 190 w 2355"/>
                  <a:gd name="T25" fmla="*/ 1354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5" h="1355">
                    <a:moveTo>
                      <a:pt x="190" y="1354"/>
                    </a:moveTo>
                    <a:lnTo>
                      <a:pt x="190" y="1354"/>
                    </a:lnTo>
                    <a:cubicBezTo>
                      <a:pt x="190" y="1354"/>
                      <a:pt x="190" y="1354"/>
                      <a:pt x="214" y="1354"/>
                    </a:cubicBezTo>
                    <a:cubicBezTo>
                      <a:pt x="238" y="1354"/>
                      <a:pt x="262" y="1307"/>
                      <a:pt x="262" y="1283"/>
                    </a:cubicBezTo>
                    <a:cubicBezTo>
                      <a:pt x="143" y="855"/>
                      <a:pt x="167" y="499"/>
                      <a:pt x="333" y="308"/>
                    </a:cubicBezTo>
                    <a:cubicBezTo>
                      <a:pt x="428" y="190"/>
                      <a:pt x="547" y="142"/>
                      <a:pt x="714" y="142"/>
                    </a:cubicBezTo>
                    <a:cubicBezTo>
                      <a:pt x="1117" y="142"/>
                      <a:pt x="1950" y="879"/>
                      <a:pt x="2235" y="1164"/>
                    </a:cubicBezTo>
                    <a:cubicBezTo>
                      <a:pt x="2259" y="1188"/>
                      <a:pt x="2306" y="1188"/>
                      <a:pt x="2330" y="1164"/>
                    </a:cubicBezTo>
                    <a:cubicBezTo>
                      <a:pt x="2354" y="1141"/>
                      <a:pt x="2354" y="1093"/>
                      <a:pt x="2330" y="1069"/>
                    </a:cubicBezTo>
                    <a:cubicBezTo>
                      <a:pt x="2282" y="1022"/>
                      <a:pt x="1260" y="0"/>
                      <a:pt x="714" y="0"/>
                    </a:cubicBezTo>
                    <a:cubicBezTo>
                      <a:pt x="499" y="0"/>
                      <a:pt x="333" y="95"/>
                      <a:pt x="214" y="237"/>
                    </a:cubicBezTo>
                    <a:cubicBezTo>
                      <a:pt x="48" y="451"/>
                      <a:pt x="0" y="855"/>
                      <a:pt x="119" y="1307"/>
                    </a:cubicBezTo>
                    <a:cubicBezTo>
                      <a:pt x="143" y="1354"/>
                      <a:pt x="167" y="1354"/>
                      <a:pt x="190" y="13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  <p:grpSp>
        <p:nvGrpSpPr>
          <p:cNvPr id="57" name="Group 56"/>
          <p:cNvGrpSpPr/>
          <p:nvPr userDrawn="1"/>
        </p:nvGrpSpPr>
        <p:grpSpPr>
          <a:xfrm>
            <a:off x="542913" y="3576481"/>
            <a:ext cx="821960" cy="761878"/>
            <a:chOff x="468313" y="2671022"/>
            <a:chExt cx="527411" cy="543177"/>
          </a:xfrm>
          <a:solidFill>
            <a:schemeClr val="accent2"/>
          </a:solidFill>
        </p:grpSpPr>
        <p:sp>
          <p:nvSpPr>
            <p:cNvPr id="58" name="TextBox 57"/>
            <p:cNvSpPr txBox="1"/>
            <p:nvPr/>
          </p:nvSpPr>
          <p:spPr>
            <a:xfrm>
              <a:off x="468313" y="3004826"/>
              <a:ext cx="527411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2"/>
                  </a:solidFill>
                </a:rPr>
                <a:t>OWNED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72935" y="2671022"/>
              <a:ext cx="318170" cy="301606"/>
              <a:chOff x="6157448" y="4136050"/>
              <a:chExt cx="427901" cy="405626"/>
            </a:xfrm>
            <a:grpFill/>
          </p:grpSpPr>
          <p:sp>
            <p:nvSpPr>
              <p:cNvPr id="60" name="Freeform 59"/>
              <p:cNvSpPr>
                <a:spLocks noChangeArrowheads="1"/>
              </p:cNvSpPr>
              <p:nvPr/>
            </p:nvSpPr>
            <p:spPr bwMode="auto">
              <a:xfrm>
                <a:off x="6157448" y="4136050"/>
                <a:ext cx="427901" cy="159678"/>
              </a:xfrm>
              <a:custGeom>
                <a:avLst/>
                <a:gdLst>
                  <a:gd name="T0" fmla="*/ 95 w 4208"/>
                  <a:gd name="T1" fmla="*/ 1568 h 1569"/>
                  <a:gd name="T2" fmla="*/ 0 w 4208"/>
                  <a:gd name="T3" fmla="*/ 1449 h 1569"/>
                  <a:gd name="T4" fmla="*/ 2140 w 4208"/>
                  <a:gd name="T5" fmla="*/ 0 h 1569"/>
                  <a:gd name="T6" fmla="*/ 4207 w 4208"/>
                  <a:gd name="T7" fmla="*/ 1449 h 1569"/>
                  <a:gd name="T8" fmla="*/ 4137 w 4208"/>
                  <a:gd name="T9" fmla="*/ 1568 h 1569"/>
                  <a:gd name="T10" fmla="*/ 2140 w 4208"/>
                  <a:gd name="T11" fmla="*/ 190 h 1569"/>
                  <a:gd name="T12" fmla="*/ 95 w 4208"/>
                  <a:gd name="T13" fmla="*/ 1568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8" h="1569">
                    <a:moveTo>
                      <a:pt x="95" y="1568"/>
                    </a:moveTo>
                    <a:lnTo>
                      <a:pt x="0" y="1449"/>
                    </a:lnTo>
                    <a:lnTo>
                      <a:pt x="2140" y="0"/>
                    </a:lnTo>
                    <a:lnTo>
                      <a:pt x="4207" y="1449"/>
                    </a:lnTo>
                    <a:lnTo>
                      <a:pt x="4137" y="1568"/>
                    </a:lnTo>
                    <a:lnTo>
                      <a:pt x="2140" y="190"/>
                    </a:lnTo>
                    <a:lnTo>
                      <a:pt x="95" y="15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1" name="Freeform 60"/>
              <p:cNvSpPr>
                <a:spLocks noChangeArrowheads="1"/>
              </p:cNvSpPr>
              <p:nvPr/>
            </p:nvSpPr>
            <p:spPr bwMode="auto">
              <a:xfrm>
                <a:off x="6213067" y="4205724"/>
                <a:ext cx="316665" cy="335952"/>
              </a:xfrm>
              <a:custGeom>
                <a:avLst/>
                <a:gdLst>
                  <a:gd name="T0" fmla="*/ 3114 w 3115"/>
                  <a:gd name="T1" fmla="*/ 3304 h 3305"/>
                  <a:gd name="T2" fmla="*/ 1164 w 3115"/>
                  <a:gd name="T3" fmla="*/ 3304 h 3305"/>
                  <a:gd name="T4" fmla="*/ 1164 w 3115"/>
                  <a:gd name="T5" fmla="*/ 1830 h 3305"/>
                  <a:gd name="T6" fmla="*/ 570 w 3115"/>
                  <a:gd name="T7" fmla="*/ 1830 h 3305"/>
                  <a:gd name="T8" fmla="*/ 570 w 3115"/>
                  <a:gd name="T9" fmla="*/ 3304 h 3305"/>
                  <a:gd name="T10" fmla="*/ 0 w 3115"/>
                  <a:gd name="T11" fmla="*/ 3304 h 3305"/>
                  <a:gd name="T12" fmla="*/ 0 w 3115"/>
                  <a:gd name="T13" fmla="*/ 974 h 3305"/>
                  <a:gd name="T14" fmla="*/ 1521 w 3115"/>
                  <a:gd name="T15" fmla="*/ 0 h 3305"/>
                  <a:gd name="T16" fmla="*/ 3114 w 3115"/>
                  <a:gd name="T17" fmla="*/ 974 h 3305"/>
                  <a:gd name="T18" fmla="*/ 3114 w 3115"/>
                  <a:gd name="T19" fmla="*/ 3304 h 3305"/>
                  <a:gd name="T20" fmla="*/ 1308 w 3115"/>
                  <a:gd name="T21" fmla="*/ 3161 h 3305"/>
                  <a:gd name="T22" fmla="*/ 2971 w 3115"/>
                  <a:gd name="T23" fmla="*/ 3161 h 3305"/>
                  <a:gd name="T24" fmla="*/ 2971 w 3115"/>
                  <a:gd name="T25" fmla="*/ 1045 h 3305"/>
                  <a:gd name="T26" fmla="*/ 1521 w 3115"/>
                  <a:gd name="T27" fmla="*/ 166 h 3305"/>
                  <a:gd name="T28" fmla="*/ 142 w 3115"/>
                  <a:gd name="T29" fmla="*/ 1045 h 3305"/>
                  <a:gd name="T30" fmla="*/ 142 w 3115"/>
                  <a:gd name="T31" fmla="*/ 3161 h 3305"/>
                  <a:gd name="T32" fmla="*/ 427 w 3115"/>
                  <a:gd name="T33" fmla="*/ 3161 h 3305"/>
                  <a:gd name="T34" fmla="*/ 427 w 3115"/>
                  <a:gd name="T35" fmla="*/ 1687 h 3305"/>
                  <a:gd name="T36" fmla="*/ 1308 w 3115"/>
                  <a:gd name="T37" fmla="*/ 1687 h 3305"/>
                  <a:gd name="T38" fmla="*/ 1308 w 3115"/>
                  <a:gd name="T39" fmla="*/ 3161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15" h="3305">
                    <a:moveTo>
                      <a:pt x="3114" y="3304"/>
                    </a:moveTo>
                    <a:lnTo>
                      <a:pt x="1164" y="3304"/>
                    </a:lnTo>
                    <a:lnTo>
                      <a:pt x="1164" y="1830"/>
                    </a:lnTo>
                    <a:lnTo>
                      <a:pt x="570" y="1830"/>
                    </a:lnTo>
                    <a:lnTo>
                      <a:pt x="570" y="3304"/>
                    </a:lnTo>
                    <a:lnTo>
                      <a:pt x="0" y="3304"/>
                    </a:lnTo>
                    <a:lnTo>
                      <a:pt x="0" y="974"/>
                    </a:lnTo>
                    <a:lnTo>
                      <a:pt x="1521" y="0"/>
                    </a:lnTo>
                    <a:lnTo>
                      <a:pt x="3114" y="974"/>
                    </a:lnTo>
                    <a:lnTo>
                      <a:pt x="3114" y="3304"/>
                    </a:lnTo>
                    <a:close/>
                    <a:moveTo>
                      <a:pt x="1308" y="3161"/>
                    </a:moveTo>
                    <a:lnTo>
                      <a:pt x="2971" y="3161"/>
                    </a:lnTo>
                    <a:lnTo>
                      <a:pt x="2971" y="1045"/>
                    </a:lnTo>
                    <a:lnTo>
                      <a:pt x="1521" y="166"/>
                    </a:lnTo>
                    <a:lnTo>
                      <a:pt x="142" y="1045"/>
                    </a:lnTo>
                    <a:lnTo>
                      <a:pt x="142" y="3161"/>
                    </a:lnTo>
                    <a:lnTo>
                      <a:pt x="427" y="3161"/>
                    </a:lnTo>
                    <a:lnTo>
                      <a:pt x="427" y="1687"/>
                    </a:lnTo>
                    <a:lnTo>
                      <a:pt x="1308" y="1687"/>
                    </a:lnTo>
                    <a:lnTo>
                      <a:pt x="1308" y="31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  <p:grpSp>
        <p:nvGrpSpPr>
          <p:cNvPr id="62" name="Group 61"/>
          <p:cNvGrpSpPr/>
          <p:nvPr userDrawn="1"/>
        </p:nvGrpSpPr>
        <p:grpSpPr>
          <a:xfrm>
            <a:off x="534723" y="5105070"/>
            <a:ext cx="888181" cy="747276"/>
            <a:chOff x="462170" y="4151536"/>
            <a:chExt cx="569902" cy="532767"/>
          </a:xfrm>
          <a:solidFill>
            <a:schemeClr val="accent3"/>
          </a:solidFill>
        </p:grpSpPr>
        <p:sp>
          <p:nvSpPr>
            <p:cNvPr id="63" name="TextBox 62"/>
            <p:cNvSpPr txBox="1"/>
            <p:nvPr/>
          </p:nvSpPr>
          <p:spPr>
            <a:xfrm>
              <a:off x="462170" y="4474930"/>
              <a:ext cx="569902" cy="209373"/>
            </a:xfrm>
            <a:prstGeom prst="rect">
              <a:avLst/>
            </a:prstGeom>
            <a:noFill/>
          </p:spPr>
          <p:txBody>
            <a:bodyPr wrap="none" lIns="30613" rIns="30613" rtlCol="0">
              <a:noAutofit/>
            </a:bodyPr>
            <a:lstStyle/>
            <a:p>
              <a:pPr algn="ctr" defTabSz="933017">
                <a:defRPr/>
              </a:pPr>
              <a:r>
                <a:rPr lang="en-GB" sz="1020" kern="0" spc="154" dirty="0">
                  <a:solidFill>
                    <a:schemeClr val="accent3"/>
                  </a:solidFill>
                </a:rPr>
                <a:t>EARNED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14291" y="4151536"/>
              <a:ext cx="265659" cy="282896"/>
              <a:chOff x="435598" y="4193957"/>
              <a:chExt cx="240932" cy="256566"/>
            </a:xfrm>
            <a:grpFill/>
          </p:grpSpPr>
          <p:sp>
            <p:nvSpPr>
              <p:cNvPr id="65" name="Freeform 13"/>
              <p:cNvSpPr>
                <a:spLocks noChangeArrowheads="1"/>
              </p:cNvSpPr>
              <p:nvPr/>
            </p:nvSpPr>
            <p:spPr bwMode="auto">
              <a:xfrm>
                <a:off x="435598" y="4300181"/>
                <a:ext cx="90590" cy="150342"/>
              </a:xfrm>
              <a:custGeom>
                <a:avLst/>
                <a:gdLst>
                  <a:gd name="T0" fmla="*/ 844 w 1658"/>
                  <a:gd name="T1" fmla="*/ 2750 h 2751"/>
                  <a:gd name="T2" fmla="*/ 844 w 1658"/>
                  <a:gd name="T3" fmla="*/ 2750 h 2751"/>
                  <a:gd name="T4" fmla="*/ 0 w 1658"/>
                  <a:gd name="T5" fmla="*/ 2344 h 2751"/>
                  <a:gd name="T6" fmla="*/ 438 w 1658"/>
                  <a:gd name="T7" fmla="*/ 1281 h 2751"/>
                  <a:gd name="T8" fmla="*/ 125 w 1658"/>
                  <a:gd name="T9" fmla="*/ 688 h 2751"/>
                  <a:gd name="T10" fmla="*/ 844 w 1658"/>
                  <a:gd name="T11" fmla="*/ 0 h 2751"/>
                  <a:gd name="T12" fmla="*/ 1532 w 1658"/>
                  <a:gd name="T13" fmla="*/ 688 h 2751"/>
                  <a:gd name="T14" fmla="*/ 1219 w 1658"/>
                  <a:gd name="T15" fmla="*/ 1281 h 2751"/>
                  <a:gd name="T16" fmla="*/ 1657 w 1658"/>
                  <a:gd name="T17" fmla="*/ 2344 h 2751"/>
                  <a:gd name="T18" fmla="*/ 844 w 1658"/>
                  <a:gd name="T19" fmla="*/ 2750 h 2751"/>
                  <a:gd name="T20" fmla="*/ 844 w 1658"/>
                  <a:gd name="T21" fmla="*/ 188 h 2751"/>
                  <a:gd name="T22" fmla="*/ 844 w 1658"/>
                  <a:gd name="T23" fmla="*/ 188 h 2751"/>
                  <a:gd name="T24" fmla="*/ 313 w 1658"/>
                  <a:gd name="T25" fmla="*/ 688 h 2751"/>
                  <a:gd name="T26" fmla="*/ 657 w 1658"/>
                  <a:gd name="T27" fmla="*/ 1188 h 2751"/>
                  <a:gd name="T28" fmla="*/ 719 w 1658"/>
                  <a:gd name="T29" fmla="*/ 1250 h 2751"/>
                  <a:gd name="T30" fmla="*/ 688 w 1658"/>
                  <a:gd name="T31" fmla="*/ 1344 h 2751"/>
                  <a:gd name="T32" fmla="*/ 188 w 1658"/>
                  <a:gd name="T33" fmla="*/ 2344 h 2751"/>
                  <a:gd name="T34" fmla="*/ 844 w 1658"/>
                  <a:gd name="T35" fmla="*/ 2563 h 2751"/>
                  <a:gd name="T36" fmla="*/ 1469 w 1658"/>
                  <a:gd name="T37" fmla="*/ 2344 h 2751"/>
                  <a:gd name="T38" fmla="*/ 1000 w 1658"/>
                  <a:gd name="T39" fmla="*/ 1344 h 2751"/>
                  <a:gd name="T40" fmla="*/ 938 w 1658"/>
                  <a:gd name="T41" fmla="*/ 1250 h 2751"/>
                  <a:gd name="T42" fmla="*/ 1000 w 1658"/>
                  <a:gd name="T43" fmla="*/ 1188 h 2751"/>
                  <a:gd name="T44" fmla="*/ 1344 w 1658"/>
                  <a:gd name="T45" fmla="*/ 688 h 2751"/>
                  <a:gd name="T46" fmla="*/ 844 w 1658"/>
                  <a:gd name="T47" fmla="*/ 188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8" h="2751">
                    <a:moveTo>
                      <a:pt x="844" y="2750"/>
                    </a:moveTo>
                    <a:lnTo>
                      <a:pt x="844" y="2750"/>
                    </a:lnTo>
                    <a:cubicBezTo>
                      <a:pt x="219" y="2750"/>
                      <a:pt x="0" y="2531"/>
                      <a:pt x="0" y="2344"/>
                    </a:cubicBezTo>
                    <a:cubicBezTo>
                      <a:pt x="0" y="2000"/>
                      <a:pt x="188" y="1531"/>
                      <a:pt x="438" y="1281"/>
                    </a:cubicBezTo>
                    <a:cubicBezTo>
                      <a:pt x="250" y="1156"/>
                      <a:pt x="125" y="938"/>
                      <a:pt x="125" y="688"/>
                    </a:cubicBezTo>
                    <a:cubicBezTo>
                      <a:pt x="125" y="313"/>
                      <a:pt x="438" y="0"/>
                      <a:pt x="844" y="0"/>
                    </a:cubicBezTo>
                    <a:cubicBezTo>
                      <a:pt x="1219" y="0"/>
                      <a:pt x="1532" y="313"/>
                      <a:pt x="1532" y="688"/>
                    </a:cubicBezTo>
                    <a:cubicBezTo>
                      <a:pt x="1532" y="938"/>
                      <a:pt x="1407" y="1156"/>
                      <a:pt x="1219" y="1281"/>
                    </a:cubicBezTo>
                    <a:cubicBezTo>
                      <a:pt x="1469" y="1531"/>
                      <a:pt x="1657" y="2000"/>
                      <a:pt x="1657" y="2344"/>
                    </a:cubicBezTo>
                    <a:cubicBezTo>
                      <a:pt x="1657" y="2531"/>
                      <a:pt x="1438" y="2750"/>
                      <a:pt x="844" y="2750"/>
                    </a:cubicBezTo>
                    <a:close/>
                    <a:moveTo>
                      <a:pt x="844" y="188"/>
                    </a:moveTo>
                    <a:lnTo>
                      <a:pt x="844" y="188"/>
                    </a:lnTo>
                    <a:cubicBezTo>
                      <a:pt x="563" y="188"/>
                      <a:pt x="313" y="406"/>
                      <a:pt x="313" y="688"/>
                    </a:cubicBezTo>
                    <a:cubicBezTo>
                      <a:pt x="313" y="906"/>
                      <a:pt x="469" y="1094"/>
                      <a:pt x="657" y="1188"/>
                    </a:cubicBezTo>
                    <a:cubicBezTo>
                      <a:pt x="688" y="1188"/>
                      <a:pt x="719" y="1219"/>
                      <a:pt x="719" y="1250"/>
                    </a:cubicBezTo>
                    <a:cubicBezTo>
                      <a:pt x="719" y="1281"/>
                      <a:pt x="719" y="1313"/>
                      <a:pt x="688" y="1344"/>
                    </a:cubicBezTo>
                    <a:cubicBezTo>
                      <a:pt x="407" y="1500"/>
                      <a:pt x="188" y="2031"/>
                      <a:pt x="188" y="2344"/>
                    </a:cubicBezTo>
                    <a:cubicBezTo>
                      <a:pt x="188" y="2438"/>
                      <a:pt x="438" y="2563"/>
                      <a:pt x="844" y="2563"/>
                    </a:cubicBezTo>
                    <a:cubicBezTo>
                      <a:pt x="1219" y="2563"/>
                      <a:pt x="1469" y="2438"/>
                      <a:pt x="1469" y="2344"/>
                    </a:cubicBezTo>
                    <a:cubicBezTo>
                      <a:pt x="1469" y="2031"/>
                      <a:pt x="1250" y="1500"/>
                      <a:pt x="1000" y="1344"/>
                    </a:cubicBezTo>
                    <a:cubicBezTo>
                      <a:pt x="969" y="1313"/>
                      <a:pt x="938" y="1281"/>
                      <a:pt x="938" y="1250"/>
                    </a:cubicBezTo>
                    <a:cubicBezTo>
                      <a:pt x="938" y="1219"/>
                      <a:pt x="969" y="1188"/>
                      <a:pt x="1000" y="1188"/>
                    </a:cubicBezTo>
                    <a:cubicBezTo>
                      <a:pt x="1219" y="1094"/>
                      <a:pt x="1344" y="906"/>
                      <a:pt x="1344" y="688"/>
                    </a:cubicBezTo>
                    <a:cubicBezTo>
                      <a:pt x="1344" y="406"/>
                      <a:pt x="1125" y="188"/>
                      <a:pt x="844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6" name="Freeform 14"/>
              <p:cNvSpPr>
                <a:spLocks noChangeArrowheads="1"/>
              </p:cNvSpPr>
              <p:nvPr/>
            </p:nvSpPr>
            <p:spPr bwMode="auto">
              <a:xfrm>
                <a:off x="435598" y="4193957"/>
                <a:ext cx="104324" cy="93963"/>
              </a:xfrm>
              <a:custGeom>
                <a:avLst/>
                <a:gdLst>
                  <a:gd name="T0" fmla="*/ 1282 w 1908"/>
                  <a:gd name="T1" fmla="*/ 1719 h 1720"/>
                  <a:gd name="T2" fmla="*/ 1282 w 1908"/>
                  <a:gd name="T3" fmla="*/ 1719 h 1720"/>
                  <a:gd name="T4" fmla="*/ 1282 w 1908"/>
                  <a:gd name="T5" fmla="*/ 1719 h 1720"/>
                  <a:gd name="T6" fmla="*/ 1219 w 1908"/>
                  <a:gd name="T7" fmla="*/ 1687 h 1720"/>
                  <a:gd name="T8" fmla="*/ 1188 w 1908"/>
                  <a:gd name="T9" fmla="*/ 1594 h 1720"/>
                  <a:gd name="T10" fmla="*/ 1219 w 1908"/>
                  <a:gd name="T11" fmla="*/ 1312 h 1720"/>
                  <a:gd name="T12" fmla="*/ 188 w 1908"/>
                  <a:gd name="T13" fmla="*/ 1312 h 1720"/>
                  <a:gd name="T14" fmla="*/ 94 w 1908"/>
                  <a:gd name="T15" fmla="*/ 1281 h 1720"/>
                  <a:gd name="T16" fmla="*/ 63 w 1908"/>
                  <a:gd name="T17" fmla="*/ 1281 h 1720"/>
                  <a:gd name="T18" fmla="*/ 32 w 1908"/>
                  <a:gd name="T19" fmla="*/ 1250 h 1720"/>
                  <a:gd name="T20" fmla="*/ 32 w 1908"/>
                  <a:gd name="T21" fmla="*/ 1219 h 1720"/>
                  <a:gd name="T22" fmla="*/ 0 w 1908"/>
                  <a:gd name="T23" fmla="*/ 1125 h 1720"/>
                  <a:gd name="T24" fmla="*/ 0 w 1908"/>
                  <a:gd name="T25" fmla="*/ 187 h 1720"/>
                  <a:gd name="T26" fmla="*/ 32 w 1908"/>
                  <a:gd name="T27" fmla="*/ 94 h 1720"/>
                  <a:gd name="T28" fmla="*/ 32 w 1908"/>
                  <a:gd name="T29" fmla="*/ 62 h 1720"/>
                  <a:gd name="T30" fmla="*/ 63 w 1908"/>
                  <a:gd name="T31" fmla="*/ 31 h 1720"/>
                  <a:gd name="T32" fmla="*/ 94 w 1908"/>
                  <a:gd name="T33" fmla="*/ 31 h 1720"/>
                  <a:gd name="T34" fmla="*/ 188 w 1908"/>
                  <a:gd name="T35" fmla="*/ 0 h 1720"/>
                  <a:gd name="T36" fmla="*/ 1688 w 1908"/>
                  <a:gd name="T37" fmla="*/ 0 h 1720"/>
                  <a:gd name="T38" fmla="*/ 1813 w 1908"/>
                  <a:gd name="T39" fmla="*/ 31 h 1720"/>
                  <a:gd name="T40" fmla="*/ 1844 w 1908"/>
                  <a:gd name="T41" fmla="*/ 31 h 1720"/>
                  <a:gd name="T42" fmla="*/ 1844 w 1908"/>
                  <a:gd name="T43" fmla="*/ 62 h 1720"/>
                  <a:gd name="T44" fmla="*/ 1875 w 1908"/>
                  <a:gd name="T45" fmla="*/ 94 h 1720"/>
                  <a:gd name="T46" fmla="*/ 1907 w 1908"/>
                  <a:gd name="T47" fmla="*/ 187 h 1720"/>
                  <a:gd name="T48" fmla="*/ 1907 w 1908"/>
                  <a:gd name="T49" fmla="*/ 1125 h 1720"/>
                  <a:gd name="T50" fmla="*/ 1813 w 1908"/>
                  <a:gd name="T51" fmla="*/ 1312 h 1720"/>
                  <a:gd name="T52" fmla="*/ 1375 w 1908"/>
                  <a:gd name="T53" fmla="*/ 1687 h 1720"/>
                  <a:gd name="T54" fmla="*/ 1282 w 1908"/>
                  <a:gd name="T55" fmla="*/ 1719 h 1720"/>
                  <a:gd name="T56" fmla="*/ 1282 w 1908"/>
                  <a:gd name="T57" fmla="*/ 1125 h 1720"/>
                  <a:gd name="T58" fmla="*/ 1282 w 1908"/>
                  <a:gd name="T59" fmla="*/ 1125 h 1720"/>
                  <a:gd name="T60" fmla="*/ 1375 w 1908"/>
                  <a:gd name="T61" fmla="*/ 1156 h 1720"/>
                  <a:gd name="T62" fmla="*/ 1407 w 1908"/>
                  <a:gd name="T63" fmla="*/ 1250 h 1720"/>
                  <a:gd name="T64" fmla="*/ 1407 w 1908"/>
                  <a:gd name="T65" fmla="*/ 1406 h 1720"/>
                  <a:gd name="T66" fmla="*/ 1688 w 1908"/>
                  <a:gd name="T67" fmla="*/ 1156 h 1720"/>
                  <a:gd name="T68" fmla="*/ 1719 w 1908"/>
                  <a:gd name="T69" fmla="*/ 1125 h 1720"/>
                  <a:gd name="T70" fmla="*/ 1719 w 1908"/>
                  <a:gd name="T71" fmla="*/ 1125 h 1720"/>
                  <a:gd name="T72" fmla="*/ 1719 w 1908"/>
                  <a:gd name="T73" fmla="*/ 187 h 1720"/>
                  <a:gd name="T74" fmla="*/ 1719 w 1908"/>
                  <a:gd name="T75" fmla="*/ 187 h 1720"/>
                  <a:gd name="T76" fmla="*/ 1688 w 1908"/>
                  <a:gd name="T77" fmla="*/ 187 h 1720"/>
                  <a:gd name="T78" fmla="*/ 188 w 1908"/>
                  <a:gd name="T79" fmla="*/ 187 h 1720"/>
                  <a:gd name="T80" fmla="*/ 188 w 1908"/>
                  <a:gd name="T81" fmla="*/ 187 h 1720"/>
                  <a:gd name="T82" fmla="*/ 188 w 1908"/>
                  <a:gd name="T83" fmla="*/ 187 h 1720"/>
                  <a:gd name="T84" fmla="*/ 188 w 1908"/>
                  <a:gd name="T85" fmla="*/ 1125 h 1720"/>
                  <a:gd name="T86" fmla="*/ 188 w 1908"/>
                  <a:gd name="T87" fmla="*/ 1125 h 1720"/>
                  <a:gd name="T88" fmla="*/ 188 w 1908"/>
                  <a:gd name="T89" fmla="*/ 1125 h 1720"/>
                  <a:gd name="T90" fmla="*/ 1250 w 1908"/>
                  <a:gd name="T91" fmla="*/ 1125 h 1720"/>
                  <a:gd name="T92" fmla="*/ 1282 w 1908"/>
                  <a:gd name="T93" fmla="*/ 1125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8" h="1720">
                    <a:moveTo>
                      <a:pt x="1282" y="1719"/>
                    </a:moveTo>
                    <a:lnTo>
                      <a:pt x="1282" y="1719"/>
                    </a:lnTo>
                    <a:lnTo>
                      <a:pt x="1282" y="1719"/>
                    </a:lnTo>
                    <a:cubicBezTo>
                      <a:pt x="1250" y="1719"/>
                      <a:pt x="1219" y="1719"/>
                      <a:pt x="1219" y="1687"/>
                    </a:cubicBezTo>
                    <a:cubicBezTo>
                      <a:pt x="1188" y="1656"/>
                      <a:pt x="1188" y="1625"/>
                      <a:pt x="1188" y="1594"/>
                    </a:cubicBezTo>
                    <a:cubicBezTo>
                      <a:pt x="1219" y="1312"/>
                      <a:pt x="1219" y="1312"/>
                      <a:pt x="1219" y="1312"/>
                    </a:cubicBezTo>
                    <a:cubicBezTo>
                      <a:pt x="188" y="1312"/>
                      <a:pt x="188" y="1312"/>
                      <a:pt x="188" y="1312"/>
                    </a:cubicBezTo>
                    <a:cubicBezTo>
                      <a:pt x="157" y="1312"/>
                      <a:pt x="125" y="1312"/>
                      <a:pt x="94" y="1281"/>
                    </a:cubicBezTo>
                    <a:lnTo>
                      <a:pt x="63" y="1281"/>
                    </a:lnTo>
                    <a:cubicBezTo>
                      <a:pt x="32" y="1250"/>
                      <a:pt x="32" y="1250"/>
                      <a:pt x="32" y="1250"/>
                    </a:cubicBezTo>
                    <a:lnTo>
                      <a:pt x="32" y="1219"/>
                    </a:lnTo>
                    <a:cubicBezTo>
                      <a:pt x="0" y="1187"/>
                      <a:pt x="0" y="1156"/>
                      <a:pt x="0" y="112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56"/>
                      <a:pt x="0" y="125"/>
                      <a:pt x="32" y="94"/>
                    </a:cubicBezTo>
                    <a:lnTo>
                      <a:pt x="32" y="62"/>
                    </a:lnTo>
                    <a:cubicBezTo>
                      <a:pt x="63" y="31"/>
                      <a:pt x="63" y="31"/>
                      <a:pt x="63" y="31"/>
                    </a:cubicBezTo>
                    <a:lnTo>
                      <a:pt x="94" y="31"/>
                    </a:lnTo>
                    <a:cubicBezTo>
                      <a:pt x="125" y="0"/>
                      <a:pt x="157" y="0"/>
                      <a:pt x="188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1719" y="0"/>
                      <a:pt x="1782" y="0"/>
                      <a:pt x="1813" y="31"/>
                    </a:cubicBezTo>
                    <a:cubicBezTo>
                      <a:pt x="1813" y="31"/>
                      <a:pt x="1813" y="31"/>
                      <a:pt x="1844" y="31"/>
                    </a:cubicBezTo>
                    <a:cubicBezTo>
                      <a:pt x="1844" y="62"/>
                      <a:pt x="1844" y="62"/>
                      <a:pt x="1844" y="62"/>
                    </a:cubicBezTo>
                    <a:cubicBezTo>
                      <a:pt x="1875" y="62"/>
                      <a:pt x="1875" y="94"/>
                      <a:pt x="1875" y="94"/>
                    </a:cubicBezTo>
                    <a:cubicBezTo>
                      <a:pt x="1875" y="125"/>
                      <a:pt x="1907" y="156"/>
                      <a:pt x="1907" y="187"/>
                    </a:cubicBezTo>
                    <a:cubicBezTo>
                      <a:pt x="1907" y="1125"/>
                      <a:pt x="1907" y="1125"/>
                      <a:pt x="1907" y="1125"/>
                    </a:cubicBezTo>
                    <a:cubicBezTo>
                      <a:pt x="1907" y="1219"/>
                      <a:pt x="1875" y="1250"/>
                      <a:pt x="1813" y="1312"/>
                    </a:cubicBezTo>
                    <a:cubicBezTo>
                      <a:pt x="1375" y="1687"/>
                      <a:pt x="1375" y="1687"/>
                      <a:pt x="1375" y="1687"/>
                    </a:cubicBezTo>
                    <a:cubicBezTo>
                      <a:pt x="1344" y="1687"/>
                      <a:pt x="1344" y="1719"/>
                      <a:pt x="1282" y="1719"/>
                    </a:cubicBezTo>
                    <a:close/>
                    <a:moveTo>
                      <a:pt x="1282" y="1125"/>
                    </a:moveTo>
                    <a:lnTo>
                      <a:pt x="1282" y="1125"/>
                    </a:lnTo>
                    <a:cubicBezTo>
                      <a:pt x="1344" y="1125"/>
                      <a:pt x="1375" y="1125"/>
                      <a:pt x="1375" y="1156"/>
                    </a:cubicBezTo>
                    <a:cubicBezTo>
                      <a:pt x="1407" y="1187"/>
                      <a:pt x="1407" y="1219"/>
                      <a:pt x="1407" y="1250"/>
                    </a:cubicBezTo>
                    <a:cubicBezTo>
                      <a:pt x="1407" y="1406"/>
                      <a:pt x="1407" y="1406"/>
                      <a:pt x="1407" y="1406"/>
                    </a:cubicBezTo>
                    <a:cubicBezTo>
                      <a:pt x="1688" y="1156"/>
                      <a:pt x="1688" y="1156"/>
                      <a:pt x="1688" y="1156"/>
                    </a:cubicBezTo>
                    <a:lnTo>
                      <a:pt x="1719" y="1125"/>
                    </a:lnTo>
                    <a:lnTo>
                      <a:pt x="1719" y="1125"/>
                    </a:lnTo>
                    <a:cubicBezTo>
                      <a:pt x="1719" y="187"/>
                      <a:pt x="1719" y="187"/>
                      <a:pt x="1719" y="187"/>
                    </a:cubicBezTo>
                    <a:lnTo>
                      <a:pt x="1719" y="187"/>
                    </a:lnTo>
                    <a:lnTo>
                      <a:pt x="1688" y="187"/>
                    </a:lnTo>
                    <a:cubicBezTo>
                      <a:pt x="188" y="187"/>
                      <a:pt x="188" y="187"/>
                      <a:pt x="188" y="187"/>
                    </a:cubicBezTo>
                    <a:lnTo>
                      <a:pt x="188" y="187"/>
                    </a:lnTo>
                    <a:lnTo>
                      <a:pt x="188" y="187"/>
                    </a:lnTo>
                    <a:cubicBezTo>
                      <a:pt x="188" y="1125"/>
                      <a:pt x="188" y="1125"/>
                      <a:pt x="188" y="1125"/>
                    </a:cubicBezTo>
                    <a:lnTo>
                      <a:pt x="188" y="1125"/>
                    </a:lnTo>
                    <a:lnTo>
                      <a:pt x="188" y="1125"/>
                    </a:lnTo>
                    <a:cubicBezTo>
                      <a:pt x="1250" y="1125"/>
                      <a:pt x="1250" y="1125"/>
                      <a:pt x="1250" y="1125"/>
                    </a:cubicBezTo>
                    <a:cubicBezTo>
                      <a:pt x="1282" y="1125"/>
                      <a:pt x="1282" y="1125"/>
                      <a:pt x="1282" y="11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7" name="Freeform 15"/>
              <p:cNvSpPr>
                <a:spLocks noChangeArrowheads="1"/>
              </p:cNvSpPr>
              <p:nvPr/>
            </p:nvSpPr>
            <p:spPr bwMode="auto">
              <a:xfrm>
                <a:off x="572207" y="4193957"/>
                <a:ext cx="104323" cy="93963"/>
              </a:xfrm>
              <a:custGeom>
                <a:avLst/>
                <a:gdLst>
                  <a:gd name="T0" fmla="*/ 594 w 1908"/>
                  <a:gd name="T1" fmla="*/ 1719 h 1720"/>
                  <a:gd name="T2" fmla="*/ 594 w 1908"/>
                  <a:gd name="T3" fmla="*/ 1719 h 1720"/>
                  <a:gd name="T4" fmla="*/ 594 w 1908"/>
                  <a:gd name="T5" fmla="*/ 1719 h 1720"/>
                  <a:gd name="T6" fmla="*/ 532 w 1908"/>
                  <a:gd name="T7" fmla="*/ 1687 h 1720"/>
                  <a:gd name="T8" fmla="*/ 94 w 1908"/>
                  <a:gd name="T9" fmla="*/ 1312 h 1720"/>
                  <a:gd name="T10" fmla="*/ 0 w 1908"/>
                  <a:gd name="T11" fmla="*/ 1125 h 1720"/>
                  <a:gd name="T12" fmla="*/ 0 w 1908"/>
                  <a:gd name="T13" fmla="*/ 187 h 1720"/>
                  <a:gd name="T14" fmla="*/ 32 w 1908"/>
                  <a:gd name="T15" fmla="*/ 94 h 1720"/>
                  <a:gd name="T16" fmla="*/ 32 w 1908"/>
                  <a:gd name="T17" fmla="*/ 62 h 1720"/>
                  <a:gd name="T18" fmla="*/ 63 w 1908"/>
                  <a:gd name="T19" fmla="*/ 31 h 1720"/>
                  <a:gd name="T20" fmla="*/ 94 w 1908"/>
                  <a:gd name="T21" fmla="*/ 31 h 1720"/>
                  <a:gd name="T22" fmla="*/ 188 w 1908"/>
                  <a:gd name="T23" fmla="*/ 0 h 1720"/>
                  <a:gd name="T24" fmla="*/ 1688 w 1908"/>
                  <a:gd name="T25" fmla="*/ 0 h 1720"/>
                  <a:gd name="T26" fmla="*/ 1813 w 1908"/>
                  <a:gd name="T27" fmla="*/ 31 h 1720"/>
                  <a:gd name="T28" fmla="*/ 1844 w 1908"/>
                  <a:gd name="T29" fmla="*/ 31 h 1720"/>
                  <a:gd name="T30" fmla="*/ 1844 w 1908"/>
                  <a:gd name="T31" fmla="*/ 62 h 1720"/>
                  <a:gd name="T32" fmla="*/ 1875 w 1908"/>
                  <a:gd name="T33" fmla="*/ 94 h 1720"/>
                  <a:gd name="T34" fmla="*/ 1907 w 1908"/>
                  <a:gd name="T35" fmla="*/ 187 h 1720"/>
                  <a:gd name="T36" fmla="*/ 1907 w 1908"/>
                  <a:gd name="T37" fmla="*/ 1125 h 1720"/>
                  <a:gd name="T38" fmla="*/ 1875 w 1908"/>
                  <a:gd name="T39" fmla="*/ 1219 h 1720"/>
                  <a:gd name="T40" fmla="*/ 1844 w 1908"/>
                  <a:gd name="T41" fmla="*/ 1250 h 1720"/>
                  <a:gd name="T42" fmla="*/ 1844 w 1908"/>
                  <a:gd name="T43" fmla="*/ 1281 h 1720"/>
                  <a:gd name="T44" fmla="*/ 1813 w 1908"/>
                  <a:gd name="T45" fmla="*/ 1281 h 1720"/>
                  <a:gd name="T46" fmla="*/ 1688 w 1908"/>
                  <a:gd name="T47" fmla="*/ 1312 h 1720"/>
                  <a:gd name="T48" fmla="*/ 688 w 1908"/>
                  <a:gd name="T49" fmla="*/ 1312 h 1720"/>
                  <a:gd name="T50" fmla="*/ 719 w 1908"/>
                  <a:gd name="T51" fmla="*/ 1594 h 1720"/>
                  <a:gd name="T52" fmla="*/ 688 w 1908"/>
                  <a:gd name="T53" fmla="*/ 1687 h 1720"/>
                  <a:gd name="T54" fmla="*/ 594 w 1908"/>
                  <a:gd name="T55" fmla="*/ 1719 h 1720"/>
                  <a:gd name="T56" fmla="*/ 188 w 1908"/>
                  <a:gd name="T57" fmla="*/ 1125 h 1720"/>
                  <a:gd name="T58" fmla="*/ 188 w 1908"/>
                  <a:gd name="T59" fmla="*/ 1125 h 1720"/>
                  <a:gd name="T60" fmla="*/ 219 w 1908"/>
                  <a:gd name="T61" fmla="*/ 1156 h 1720"/>
                  <a:gd name="T62" fmla="*/ 500 w 1908"/>
                  <a:gd name="T63" fmla="*/ 1406 h 1720"/>
                  <a:gd name="T64" fmla="*/ 469 w 1908"/>
                  <a:gd name="T65" fmla="*/ 1250 h 1720"/>
                  <a:gd name="T66" fmla="*/ 500 w 1908"/>
                  <a:gd name="T67" fmla="*/ 1156 h 1720"/>
                  <a:gd name="T68" fmla="*/ 625 w 1908"/>
                  <a:gd name="T69" fmla="*/ 1125 h 1720"/>
                  <a:gd name="T70" fmla="*/ 625 w 1908"/>
                  <a:gd name="T71" fmla="*/ 1125 h 1720"/>
                  <a:gd name="T72" fmla="*/ 625 w 1908"/>
                  <a:gd name="T73" fmla="*/ 1125 h 1720"/>
                  <a:gd name="T74" fmla="*/ 1688 w 1908"/>
                  <a:gd name="T75" fmla="*/ 1125 h 1720"/>
                  <a:gd name="T76" fmla="*/ 1719 w 1908"/>
                  <a:gd name="T77" fmla="*/ 1125 h 1720"/>
                  <a:gd name="T78" fmla="*/ 1719 w 1908"/>
                  <a:gd name="T79" fmla="*/ 1125 h 1720"/>
                  <a:gd name="T80" fmla="*/ 1719 w 1908"/>
                  <a:gd name="T81" fmla="*/ 187 h 1720"/>
                  <a:gd name="T82" fmla="*/ 1719 w 1908"/>
                  <a:gd name="T83" fmla="*/ 187 h 1720"/>
                  <a:gd name="T84" fmla="*/ 1688 w 1908"/>
                  <a:gd name="T85" fmla="*/ 187 h 1720"/>
                  <a:gd name="T86" fmla="*/ 188 w 1908"/>
                  <a:gd name="T87" fmla="*/ 187 h 1720"/>
                  <a:gd name="T88" fmla="*/ 188 w 1908"/>
                  <a:gd name="T89" fmla="*/ 187 h 1720"/>
                  <a:gd name="T90" fmla="*/ 188 w 1908"/>
                  <a:gd name="T91" fmla="*/ 187 h 1720"/>
                  <a:gd name="T92" fmla="*/ 188 w 1908"/>
                  <a:gd name="T93" fmla="*/ 1125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8" h="1720">
                    <a:moveTo>
                      <a:pt x="594" y="1719"/>
                    </a:moveTo>
                    <a:lnTo>
                      <a:pt x="594" y="1719"/>
                    </a:lnTo>
                    <a:lnTo>
                      <a:pt x="594" y="1719"/>
                    </a:lnTo>
                    <a:cubicBezTo>
                      <a:pt x="563" y="1719"/>
                      <a:pt x="532" y="1687"/>
                      <a:pt x="532" y="1687"/>
                    </a:cubicBezTo>
                    <a:cubicBezTo>
                      <a:pt x="94" y="1312"/>
                      <a:pt x="94" y="1312"/>
                      <a:pt x="94" y="1312"/>
                    </a:cubicBezTo>
                    <a:cubicBezTo>
                      <a:pt x="32" y="1250"/>
                      <a:pt x="0" y="1219"/>
                      <a:pt x="0" y="112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56"/>
                      <a:pt x="0" y="125"/>
                      <a:pt x="32" y="94"/>
                    </a:cubicBezTo>
                    <a:lnTo>
                      <a:pt x="32" y="62"/>
                    </a:lnTo>
                    <a:cubicBezTo>
                      <a:pt x="63" y="31"/>
                      <a:pt x="63" y="31"/>
                      <a:pt x="63" y="31"/>
                    </a:cubicBezTo>
                    <a:lnTo>
                      <a:pt x="94" y="31"/>
                    </a:lnTo>
                    <a:cubicBezTo>
                      <a:pt x="125" y="0"/>
                      <a:pt x="157" y="0"/>
                      <a:pt x="188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1719" y="0"/>
                      <a:pt x="1782" y="0"/>
                      <a:pt x="1813" y="31"/>
                    </a:cubicBezTo>
                    <a:cubicBezTo>
                      <a:pt x="1813" y="31"/>
                      <a:pt x="1813" y="31"/>
                      <a:pt x="1844" y="31"/>
                    </a:cubicBezTo>
                    <a:cubicBezTo>
                      <a:pt x="1844" y="62"/>
                      <a:pt x="1844" y="62"/>
                      <a:pt x="1844" y="62"/>
                    </a:cubicBezTo>
                    <a:cubicBezTo>
                      <a:pt x="1875" y="62"/>
                      <a:pt x="1875" y="94"/>
                      <a:pt x="1875" y="94"/>
                    </a:cubicBezTo>
                    <a:cubicBezTo>
                      <a:pt x="1875" y="125"/>
                      <a:pt x="1907" y="156"/>
                      <a:pt x="1907" y="187"/>
                    </a:cubicBezTo>
                    <a:cubicBezTo>
                      <a:pt x="1907" y="1125"/>
                      <a:pt x="1907" y="1125"/>
                      <a:pt x="1907" y="1125"/>
                    </a:cubicBezTo>
                    <a:cubicBezTo>
                      <a:pt x="1907" y="1156"/>
                      <a:pt x="1875" y="1187"/>
                      <a:pt x="1875" y="1219"/>
                    </a:cubicBezTo>
                    <a:cubicBezTo>
                      <a:pt x="1875" y="1219"/>
                      <a:pt x="1875" y="1250"/>
                      <a:pt x="1844" y="1250"/>
                    </a:cubicBezTo>
                    <a:cubicBezTo>
                      <a:pt x="1844" y="1281"/>
                      <a:pt x="1844" y="1281"/>
                      <a:pt x="1844" y="1281"/>
                    </a:cubicBezTo>
                    <a:cubicBezTo>
                      <a:pt x="1813" y="1281"/>
                      <a:pt x="1813" y="1281"/>
                      <a:pt x="1813" y="1281"/>
                    </a:cubicBezTo>
                    <a:cubicBezTo>
                      <a:pt x="1782" y="1312"/>
                      <a:pt x="1719" y="1312"/>
                      <a:pt x="1688" y="1312"/>
                    </a:cubicBezTo>
                    <a:cubicBezTo>
                      <a:pt x="688" y="1312"/>
                      <a:pt x="688" y="1312"/>
                      <a:pt x="688" y="1312"/>
                    </a:cubicBezTo>
                    <a:cubicBezTo>
                      <a:pt x="719" y="1594"/>
                      <a:pt x="719" y="1594"/>
                      <a:pt x="719" y="1594"/>
                    </a:cubicBezTo>
                    <a:cubicBezTo>
                      <a:pt x="719" y="1625"/>
                      <a:pt x="719" y="1656"/>
                      <a:pt x="688" y="1687"/>
                    </a:cubicBezTo>
                    <a:cubicBezTo>
                      <a:pt x="657" y="1719"/>
                      <a:pt x="625" y="1719"/>
                      <a:pt x="594" y="1719"/>
                    </a:cubicBezTo>
                    <a:close/>
                    <a:moveTo>
                      <a:pt x="188" y="1125"/>
                    </a:moveTo>
                    <a:lnTo>
                      <a:pt x="188" y="1125"/>
                    </a:lnTo>
                    <a:cubicBezTo>
                      <a:pt x="188" y="1125"/>
                      <a:pt x="188" y="1156"/>
                      <a:pt x="219" y="1156"/>
                    </a:cubicBezTo>
                    <a:cubicBezTo>
                      <a:pt x="500" y="1406"/>
                      <a:pt x="500" y="1406"/>
                      <a:pt x="500" y="1406"/>
                    </a:cubicBezTo>
                    <a:cubicBezTo>
                      <a:pt x="469" y="1250"/>
                      <a:pt x="469" y="1250"/>
                      <a:pt x="469" y="1250"/>
                    </a:cubicBezTo>
                    <a:cubicBezTo>
                      <a:pt x="469" y="1219"/>
                      <a:pt x="500" y="1187"/>
                      <a:pt x="500" y="1156"/>
                    </a:cubicBezTo>
                    <a:cubicBezTo>
                      <a:pt x="532" y="1125"/>
                      <a:pt x="563" y="1125"/>
                      <a:pt x="625" y="1125"/>
                    </a:cubicBezTo>
                    <a:lnTo>
                      <a:pt x="625" y="1125"/>
                    </a:lnTo>
                    <a:lnTo>
                      <a:pt x="625" y="1125"/>
                    </a:lnTo>
                    <a:cubicBezTo>
                      <a:pt x="1688" y="1125"/>
                      <a:pt x="1688" y="1125"/>
                      <a:pt x="1688" y="1125"/>
                    </a:cubicBezTo>
                    <a:cubicBezTo>
                      <a:pt x="1719" y="1125"/>
                      <a:pt x="1719" y="1125"/>
                      <a:pt x="1719" y="1125"/>
                    </a:cubicBezTo>
                    <a:lnTo>
                      <a:pt x="1719" y="1125"/>
                    </a:lnTo>
                    <a:cubicBezTo>
                      <a:pt x="1719" y="187"/>
                      <a:pt x="1719" y="187"/>
                      <a:pt x="1719" y="187"/>
                    </a:cubicBezTo>
                    <a:lnTo>
                      <a:pt x="1719" y="187"/>
                    </a:lnTo>
                    <a:cubicBezTo>
                      <a:pt x="1719" y="187"/>
                      <a:pt x="1719" y="187"/>
                      <a:pt x="1688" y="187"/>
                    </a:cubicBezTo>
                    <a:cubicBezTo>
                      <a:pt x="188" y="187"/>
                      <a:pt x="188" y="187"/>
                      <a:pt x="188" y="187"/>
                    </a:cubicBezTo>
                    <a:lnTo>
                      <a:pt x="188" y="187"/>
                    </a:lnTo>
                    <a:lnTo>
                      <a:pt x="188" y="187"/>
                    </a:lnTo>
                    <a:cubicBezTo>
                      <a:pt x="188" y="1125"/>
                      <a:pt x="188" y="1125"/>
                      <a:pt x="188" y="11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  <p:sp>
            <p:nvSpPr>
              <p:cNvPr id="68" name="Freeform 16"/>
              <p:cNvSpPr>
                <a:spLocks noChangeArrowheads="1"/>
              </p:cNvSpPr>
              <p:nvPr/>
            </p:nvSpPr>
            <p:spPr bwMode="auto">
              <a:xfrm>
                <a:off x="584253" y="4300181"/>
                <a:ext cx="92277" cy="150342"/>
              </a:xfrm>
              <a:custGeom>
                <a:avLst/>
                <a:gdLst>
                  <a:gd name="T0" fmla="*/ 844 w 1689"/>
                  <a:gd name="T1" fmla="*/ 2750 h 2751"/>
                  <a:gd name="T2" fmla="*/ 844 w 1689"/>
                  <a:gd name="T3" fmla="*/ 2750 h 2751"/>
                  <a:gd name="T4" fmla="*/ 0 w 1689"/>
                  <a:gd name="T5" fmla="*/ 2344 h 2751"/>
                  <a:gd name="T6" fmla="*/ 469 w 1689"/>
                  <a:gd name="T7" fmla="*/ 1281 h 2751"/>
                  <a:gd name="T8" fmla="*/ 125 w 1689"/>
                  <a:gd name="T9" fmla="*/ 688 h 2751"/>
                  <a:gd name="T10" fmla="*/ 844 w 1689"/>
                  <a:gd name="T11" fmla="*/ 0 h 2751"/>
                  <a:gd name="T12" fmla="*/ 1563 w 1689"/>
                  <a:gd name="T13" fmla="*/ 688 h 2751"/>
                  <a:gd name="T14" fmla="*/ 1219 w 1689"/>
                  <a:gd name="T15" fmla="*/ 1281 h 2751"/>
                  <a:gd name="T16" fmla="*/ 1688 w 1689"/>
                  <a:gd name="T17" fmla="*/ 2344 h 2751"/>
                  <a:gd name="T18" fmla="*/ 844 w 1689"/>
                  <a:gd name="T19" fmla="*/ 2750 h 2751"/>
                  <a:gd name="T20" fmla="*/ 844 w 1689"/>
                  <a:gd name="T21" fmla="*/ 188 h 2751"/>
                  <a:gd name="T22" fmla="*/ 844 w 1689"/>
                  <a:gd name="T23" fmla="*/ 188 h 2751"/>
                  <a:gd name="T24" fmla="*/ 313 w 1689"/>
                  <a:gd name="T25" fmla="*/ 688 h 2751"/>
                  <a:gd name="T26" fmla="*/ 656 w 1689"/>
                  <a:gd name="T27" fmla="*/ 1188 h 2751"/>
                  <a:gd name="T28" fmla="*/ 719 w 1689"/>
                  <a:gd name="T29" fmla="*/ 1250 h 2751"/>
                  <a:gd name="T30" fmla="*/ 688 w 1689"/>
                  <a:gd name="T31" fmla="*/ 1344 h 2751"/>
                  <a:gd name="T32" fmla="*/ 188 w 1689"/>
                  <a:gd name="T33" fmla="*/ 2344 h 2751"/>
                  <a:gd name="T34" fmla="*/ 844 w 1689"/>
                  <a:gd name="T35" fmla="*/ 2563 h 2751"/>
                  <a:gd name="T36" fmla="*/ 1500 w 1689"/>
                  <a:gd name="T37" fmla="*/ 2344 h 2751"/>
                  <a:gd name="T38" fmla="*/ 1000 w 1689"/>
                  <a:gd name="T39" fmla="*/ 1344 h 2751"/>
                  <a:gd name="T40" fmla="*/ 969 w 1689"/>
                  <a:gd name="T41" fmla="*/ 1250 h 2751"/>
                  <a:gd name="T42" fmla="*/ 1031 w 1689"/>
                  <a:gd name="T43" fmla="*/ 1188 h 2751"/>
                  <a:gd name="T44" fmla="*/ 1344 w 1689"/>
                  <a:gd name="T45" fmla="*/ 688 h 2751"/>
                  <a:gd name="T46" fmla="*/ 844 w 1689"/>
                  <a:gd name="T47" fmla="*/ 188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89" h="2751">
                    <a:moveTo>
                      <a:pt x="844" y="2750"/>
                    </a:moveTo>
                    <a:lnTo>
                      <a:pt x="844" y="2750"/>
                    </a:lnTo>
                    <a:cubicBezTo>
                      <a:pt x="219" y="2750"/>
                      <a:pt x="0" y="2531"/>
                      <a:pt x="0" y="2344"/>
                    </a:cubicBezTo>
                    <a:cubicBezTo>
                      <a:pt x="0" y="2000"/>
                      <a:pt x="188" y="1531"/>
                      <a:pt x="469" y="1281"/>
                    </a:cubicBezTo>
                    <a:cubicBezTo>
                      <a:pt x="250" y="1156"/>
                      <a:pt x="125" y="938"/>
                      <a:pt x="125" y="688"/>
                    </a:cubicBezTo>
                    <a:cubicBezTo>
                      <a:pt x="125" y="313"/>
                      <a:pt x="469" y="0"/>
                      <a:pt x="844" y="0"/>
                    </a:cubicBezTo>
                    <a:cubicBezTo>
                      <a:pt x="1219" y="0"/>
                      <a:pt x="1563" y="313"/>
                      <a:pt x="1563" y="688"/>
                    </a:cubicBezTo>
                    <a:cubicBezTo>
                      <a:pt x="1563" y="938"/>
                      <a:pt x="1438" y="1156"/>
                      <a:pt x="1219" y="1281"/>
                    </a:cubicBezTo>
                    <a:cubicBezTo>
                      <a:pt x="1500" y="1531"/>
                      <a:pt x="1688" y="2000"/>
                      <a:pt x="1688" y="2344"/>
                    </a:cubicBezTo>
                    <a:cubicBezTo>
                      <a:pt x="1688" y="2531"/>
                      <a:pt x="1469" y="2750"/>
                      <a:pt x="844" y="2750"/>
                    </a:cubicBezTo>
                    <a:close/>
                    <a:moveTo>
                      <a:pt x="844" y="188"/>
                    </a:moveTo>
                    <a:lnTo>
                      <a:pt x="844" y="188"/>
                    </a:lnTo>
                    <a:cubicBezTo>
                      <a:pt x="563" y="188"/>
                      <a:pt x="313" y="406"/>
                      <a:pt x="313" y="688"/>
                    </a:cubicBezTo>
                    <a:cubicBezTo>
                      <a:pt x="313" y="906"/>
                      <a:pt x="469" y="1094"/>
                      <a:pt x="656" y="1188"/>
                    </a:cubicBezTo>
                    <a:cubicBezTo>
                      <a:pt x="719" y="1188"/>
                      <a:pt x="719" y="1219"/>
                      <a:pt x="719" y="1250"/>
                    </a:cubicBezTo>
                    <a:cubicBezTo>
                      <a:pt x="750" y="1281"/>
                      <a:pt x="719" y="1313"/>
                      <a:pt x="688" y="1344"/>
                    </a:cubicBezTo>
                    <a:cubicBezTo>
                      <a:pt x="406" y="1500"/>
                      <a:pt x="188" y="2031"/>
                      <a:pt x="188" y="2344"/>
                    </a:cubicBezTo>
                    <a:cubicBezTo>
                      <a:pt x="188" y="2438"/>
                      <a:pt x="469" y="2563"/>
                      <a:pt x="844" y="2563"/>
                    </a:cubicBezTo>
                    <a:cubicBezTo>
                      <a:pt x="1219" y="2563"/>
                      <a:pt x="1500" y="2438"/>
                      <a:pt x="1500" y="2344"/>
                    </a:cubicBezTo>
                    <a:cubicBezTo>
                      <a:pt x="1500" y="2031"/>
                      <a:pt x="1281" y="1500"/>
                      <a:pt x="1000" y="1344"/>
                    </a:cubicBezTo>
                    <a:cubicBezTo>
                      <a:pt x="969" y="1313"/>
                      <a:pt x="938" y="1281"/>
                      <a:pt x="969" y="1250"/>
                    </a:cubicBezTo>
                    <a:cubicBezTo>
                      <a:pt x="969" y="1219"/>
                      <a:pt x="969" y="1188"/>
                      <a:pt x="1031" y="1188"/>
                    </a:cubicBezTo>
                    <a:cubicBezTo>
                      <a:pt x="1219" y="1094"/>
                      <a:pt x="1344" y="906"/>
                      <a:pt x="1344" y="688"/>
                    </a:cubicBezTo>
                    <a:cubicBezTo>
                      <a:pt x="1344" y="406"/>
                      <a:pt x="1125" y="188"/>
                      <a:pt x="844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GB" sz="1632" spc="3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0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bIns="748800"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3535" y="396263"/>
            <a:ext cx="7319847" cy="443198"/>
          </a:xfrm>
          <a:solidFill>
            <a:schemeClr val="accent1">
              <a:alpha val="75000"/>
            </a:schemeClr>
          </a:solidFill>
        </p:spPr>
        <p:txBody>
          <a:bodyPr wrap="square" lIns="1080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itten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252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6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2879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4417" y="306520"/>
            <a:ext cx="6180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pple Lapto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" y="773228"/>
            <a:ext cx="11097593" cy="592877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759145" y="1248456"/>
            <a:ext cx="8258627" cy="4695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latin typeface="Geometr415 Lt BT Lite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6" y="2305675"/>
            <a:ext cx="9402235" cy="1792961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416" y="4148243"/>
            <a:ext cx="9402235" cy="1086475"/>
          </a:xfrm>
        </p:spPr>
        <p:txBody>
          <a:bodyPr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4417" y="1878396"/>
            <a:ext cx="726643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10188229" y="6128034"/>
            <a:ext cx="1379355" cy="297883"/>
            <a:chOff x="1138" y="1380"/>
            <a:chExt cx="3484" cy="836"/>
          </a:xfrm>
          <a:solidFill>
            <a:schemeClr val="bg2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138" y="1380"/>
              <a:ext cx="646" cy="836"/>
            </a:xfrm>
            <a:custGeom>
              <a:avLst/>
              <a:gdLst>
                <a:gd name="T0" fmla="*/ 263 w 273"/>
                <a:gd name="T1" fmla="*/ 115 h 351"/>
                <a:gd name="T2" fmla="*/ 220 w 273"/>
                <a:gd name="T3" fmla="*/ 83 h 351"/>
                <a:gd name="T4" fmla="*/ 174 w 273"/>
                <a:gd name="T5" fmla="*/ 72 h 351"/>
                <a:gd name="T6" fmla="*/ 106 w 273"/>
                <a:gd name="T7" fmla="*/ 101 h 351"/>
                <a:gd name="T8" fmla="*/ 79 w 273"/>
                <a:gd name="T9" fmla="*/ 175 h 351"/>
                <a:gd name="T10" fmla="*/ 106 w 273"/>
                <a:gd name="T11" fmla="*/ 248 h 351"/>
                <a:gd name="T12" fmla="*/ 174 w 273"/>
                <a:gd name="T13" fmla="*/ 276 h 351"/>
                <a:gd name="T14" fmla="*/ 224 w 273"/>
                <a:gd name="T15" fmla="*/ 266 h 351"/>
                <a:gd name="T16" fmla="*/ 273 w 273"/>
                <a:gd name="T17" fmla="*/ 234 h 351"/>
                <a:gd name="T18" fmla="*/ 268 w 273"/>
                <a:gd name="T19" fmla="*/ 322 h 351"/>
                <a:gd name="T20" fmla="*/ 222 w 273"/>
                <a:gd name="T21" fmla="*/ 343 h 351"/>
                <a:gd name="T22" fmla="*/ 170 w 273"/>
                <a:gd name="T23" fmla="*/ 351 h 351"/>
                <a:gd name="T24" fmla="*/ 115 w 273"/>
                <a:gd name="T25" fmla="*/ 342 h 351"/>
                <a:gd name="T26" fmla="*/ 66 w 273"/>
                <a:gd name="T27" fmla="*/ 315 h 351"/>
                <a:gd name="T28" fmla="*/ 17 w 273"/>
                <a:gd name="T29" fmla="*/ 254 h 351"/>
                <a:gd name="T30" fmla="*/ 0 w 273"/>
                <a:gd name="T31" fmla="*/ 176 h 351"/>
                <a:gd name="T32" fmla="*/ 13 w 273"/>
                <a:gd name="T33" fmla="*/ 107 h 351"/>
                <a:gd name="T34" fmla="*/ 49 w 273"/>
                <a:gd name="T35" fmla="*/ 51 h 351"/>
                <a:gd name="T36" fmla="*/ 104 w 273"/>
                <a:gd name="T37" fmla="*/ 13 h 351"/>
                <a:gd name="T38" fmla="*/ 171 w 273"/>
                <a:gd name="T39" fmla="*/ 0 h 351"/>
                <a:gd name="T40" fmla="*/ 224 w 273"/>
                <a:gd name="T41" fmla="*/ 8 h 351"/>
                <a:gd name="T42" fmla="*/ 272 w 273"/>
                <a:gd name="T43" fmla="*/ 31 h 351"/>
                <a:gd name="T44" fmla="*/ 263 w 273"/>
                <a:gd name="T45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51">
                  <a:moveTo>
                    <a:pt x="263" y="115"/>
                  </a:moveTo>
                  <a:cubicBezTo>
                    <a:pt x="249" y="101"/>
                    <a:pt x="235" y="90"/>
                    <a:pt x="220" y="83"/>
                  </a:cubicBezTo>
                  <a:cubicBezTo>
                    <a:pt x="205" y="76"/>
                    <a:pt x="190" y="72"/>
                    <a:pt x="174" y="72"/>
                  </a:cubicBezTo>
                  <a:cubicBezTo>
                    <a:pt x="146" y="72"/>
                    <a:pt x="124" y="82"/>
                    <a:pt x="106" y="101"/>
                  </a:cubicBezTo>
                  <a:cubicBezTo>
                    <a:pt x="88" y="120"/>
                    <a:pt x="79" y="145"/>
                    <a:pt x="79" y="175"/>
                  </a:cubicBezTo>
                  <a:cubicBezTo>
                    <a:pt x="79" y="205"/>
                    <a:pt x="88" y="229"/>
                    <a:pt x="106" y="248"/>
                  </a:cubicBezTo>
                  <a:cubicBezTo>
                    <a:pt x="123" y="267"/>
                    <a:pt x="146" y="276"/>
                    <a:pt x="174" y="276"/>
                  </a:cubicBezTo>
                  <a:cubicBezTo>
                    <a:pt x="191" y="276"/>
                    <a:pt x="207" y="272"/>
                    <a:pt x="224" y="266"/>
                  </a:cubicBezTo>
                  <a:cubicBezTo>
                    <a:pt x="240" y="259"/>
                    <a:pt x="257" y="248"/>
                    <a:pt x="273" y="23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54" y="331"/>
                    <a:pt x="239" y="338"/>
                    <a:pt x="222" y="343"/>
                  </a:cubicBezTo>
                  <a:cubicBezTo>
                    <a:pt x="206" y="348"/>
                    <a:pt x="188" y="351"/>
                    <a:pt x="170" y="351"/>
                  </a:cubicBezTo>
                  <a:cubicBezTo>
                    <a:pt x="151" y="351"/>
                    <a:pt x="132" y="348"/>
                    <a:pt x="115" y="342"/>
                  </a:cubicBezTo>
                  <a:cubicBezTo>
                    <a:pt x="97" y="336"/>
                    <a:pt x="81" y="327"/>
                    <a:pt x="66" y="315"/>
                  </a:cubicBezTo>
                  <a:cubicBezTo>
                    <a:pt x="44" y="298"/>
                    <a:pt x="28" y="278"/>
                    <a:pt x="17" y="254"/>
                  </a:cubicBezTo>
                  <a:cubicBezTo>
                    <a:pt x="6" y="230"/>
                    <a:pt x="0" y="204"/>
                    <a:pt x="0" y="176"/>
                  </a:cubicBezTo>
                  <a:cubicBezTo>
                    <a:pt x="0" y="151"/>
                    <a:pt x="4" y="129"/>
                    <a:pt x="13" y="107"/>
                  </a:cubicBezTo>
                  <a:cubicBezTo>
                    <a:pt x="21" y="86"/>
                    <a:pt x="33" y="67"/>
                    <a:pt x="49" y="51"/>
                  </a:cubicBezTo>
                  <a:cubicBezTo>
                    <a:pt x="65" y="35"/>
                    <a:pt x="83" y="22"/>
                    <a:pt x="104" y="13"/>
                  </a:cubicBezTo>
                  <a:cubicBezTo>
                    <a:pt x="125" y="5"/>
                    <a:pt x="147" y="0"/>
                    <a:pt x="171" y="0"/>
                  </a:cubicBezTo>
                  <a:cubicBezTo>
                    <a:pt x="189" y="0"/>
                    <a:pt x="207" y="3"/>
                    <a:pt x="224" y="8"/>
                  </a:cubicBezTo>
                  <a:cubicBezTo>
                    <a:pt x="240" y="13"/>
                    <a:pt x="256" y="21"/>
                    <a:pt x="272" y="31"/>
                  </a:cubicBezTo>
                  <a:lnTo>
                    <a:pt x="2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796" y="1382"/>
              <a:ext cx="795" cy="807"/>
            </a:xfrm>
            <a:custGeom>
              <a:avLst/>
              <a:gdLst>
                <a:gd name="T0" fmla="*/ 0 w 795"/>
                <a:gd name="T1" fmla="*/ 807 h 807"/>
                <a:gd name="T2" fmla="*/ 395 w 795"/>
                <a:gd name="T3" fmla="*/ 0 h 807"/>
                <a:gd name="T4" fmla="*/ 407 w 795"/>
                <a:gd name="T5" fmla="*/ 0 h 807"/>
                <a:gd name="T6" fmla="*/ 795 w 795"/>
                <a:gd name="T7" fmla="*/ 807 h 807"/>
                <a:gd name="T8" fmla="*/ 601 w 795"/>
                <a:gd name="T9" fmla="*/ 807 h 807"/>
                <a:gd name="T10" fmla="*/ 551 w 795"/>
                <a:gd name="T11" fmla="*/ 693 h 807"/>
                <a:gd name="T12" fmla="*/ 236 w 795"/>
                <a:gd name="T13" fmla="*/ 693 h 807"/>
                <a:gd name="T14" fmla="*/ 187 w 795"/>
                <a:gd name="T15" fmla="*/ 807 h 807"/>
                <a:gd name="T16" fmla="*/ 0 w 795"/>
                <a:gd name="T17" fmla="*/ 807 h 807"/>
                <a:gd name="T18" fmla="*/ 291 w 795"/>
                <a:gd name="T19" fmla="*/ 560 h 807"/>
                <a:gd name="T20" fmla="*/ 494 w 795"/>
                <a:gd name="T21" fmla="*/ 560 h 807"/>
                <a:gd name="T22" fmla="*/ 395 w 795"/>
                <a:gd name="T23" fmla="*/ 314 h 807"/>
                <a:gd name="T24" fmla="*/ 291 w 795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807">
                  <a:moveTo>
                    <a:pt x="0" y="807"/>
                  </a:moveTo>
                  <a:lnTo>
                    <a:pt x="395" y="0"/>
                  </a:lnTo>
                  <a:lnTo>
                    <a:pt x="407" y="0"/>
                  </a:lnTo>
                  <a:lnTo>
                    <a:pt x="795" y="807"/>
                  </a:lnTo>
                  <a:lnTo>
                    <a:pt x="601" y="807"/>
                  </a:lnTo>
                  <a:lnTo>
                    <a:pt x="551" y="693"/>
                  </a:lnTo>
                  <a:lnTo>
                    <a:pt x="236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4" y="560"/>
                  </a:lnTo>
                  <a:lnTo>
                    <a:pt x="395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2650" y="1406"/>
              <a:ext cx="628" cy="783"/>
            </a:xfrm>
            <a:custGeom>
              <a:avLst/>
              <a:gdLst>
                <a:gd name="T0" fmla="*/ 0 w 265"/>
                <a:gd name="T1" fmla="*/ 329 h 329"/>
                <a:gd name="T2" fmla="*/ 0 w 265"/>
                <a:gd name="T3" fmla="*/ 0 h 329"/>
                <a:gd name="T4" fmla="*/ 85 w 265"/>
                <a:gd name="T5" fmla="*/ 0 h 329"/>
                <a:gd name="T6" fmla="*/ 148 w 265"/>
                <a:gd name="T7" fmla="*/ 6 h 329"/>
                <a:gd name="T8" fmla="*/ 187 w 265"/>
                <a:gd name="T9" fmla="*/ 24 h 329"/>
                <a:gd name="T10" fmla="*/ 216 w 265"/>
                <a:gd name="T11" fmla="*/ 56 h 329"/>
                <a:gd name="T12" fmla="*/ 226 w 265"/>
                <a:gd name="T13" fmla="*/ 97 h 329"/>
                <a:gd name="T14" fmla="*/ 210 w 265"/>
                <a:gd name="T15" fmla="*/ 151 h 329"/>
                <a:gd name="T16" fmla="*/ 164 w 265"/>
                <a:gd name="T17" fmla="*/ 188 h 329"/>
                <a:gd name="T18" fmla="*/ 265 w 265"/>
                <a:gd name="T19" fmla="*/ 329 h 329"/>
                <a:gd name="T20" fmla="*/ 175 w 265"/>
                <a:gd name="T21" fmla="*/ 329 h 329"/>
                <a:gd name="T22" fmla="*/ 87 w 265"/>
                <a:gd name="T23" fmla="*/ 200 h 329"/>
                <a:gd name="T24" fmla="*/ 76 w 265"/>
                <a:gd name="T25" fmla="*/ 200 h 329"/>
                <a:gd name="T26" fmla="*/ 76 w 265"/>
                <a:gd name="T27" fmla="*/ 329 h 329"/>
                <a:gd name="T28" fmla="*/ 0 w 265"/>
                <a:gd name="T29" fmla="*/ 329 h 329"/>
                <a:gd name="T30" fmla="*/ 89 w 265"/>
                <a:gd name="T31" fmla="*/ 60 h 329"/>
                <a:gd name="T32" fmla="*/ 76 w 265"/>
                <a:gd name="T33" fmla="*/ 60 h 329"/>
                <a:gd name="T34" fmla="*/ 76 w 265"/>
                <a:gd name="T35" fmla="*/ 151 h 329"/>
                <a:gd name="T36" fmla="*/ 93 w 265"/>
                <a:gd name="T37" fmla="*/ 151 h 329"/>
                <a:gd name="T38" fmla="*/ 138 w 265"/>
                <a:gd name="T39" fmla="*/ 139 h 329"/>
                <a:gd name="T40" fmla="*/ 154 w 265"/>
                <a:gd name="T41" fmla="*/ 105 h 329"/>
                <a:gd name="T42" fmla="*/ 139 w 265"/>
                <a:gd name="T43" fmla="*/ 71 h 329"/>
                <a:gd name="T44" fmla="*/ 89 w 265"/>
                <a:gd name="T45" fmla="*/ 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29">
                  <a:moveTo>
                    <a:pt x="0" y="3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2" y="0"/>
                    <a:pt x="133" y="2"/>
                    <a:pt x="148" y="6"/>
                  </a:cubicBezTo>
                  <a:cubicBezTo>
                    <a:pt x="162" y="9"/>
                    <a:pt x="176" y="15"/>
                    <a:pt x="187" y="24"/>
                  </a:cubicBezTo>
                  <a:cubicBezTo>
                    <a:pt x="199" y="32"/>
                    <a:pt x="209" y="43"/>
                    <a:pt x="216" y="56"/>
                  </a:cubicBezTo>
                  <a:cubicBezTo>
                    <a:pt x="222" y="69"/>
                    <a:pt x="226" y="83"/>
                    <a:pt x="226" y="97"/>
                  </a:cubicBezTo>
                  <a:cubicBezTo>
                    <a:pt x="226" y="118"/>
                    <a:pt x="220" y="136"/>
                    <a:pt x="210" y="151"/>
                  </a:cubicBezTo>
                  <a:cubicBezTo>
                    <a:pt x="199" y="167"/>
                    <a:pt x="184" y="179"/>
                    <a:pt x="164" y="188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175" y="329"/>
                    <a:pt x="175" y="329"/>
                    <a:pt x="175" y="329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329"/>
                    <a:pt x="76" y="329"/>
                    <a:pt x="76" y="329"/>
                  </a:cubicBezTo>
                  <a:lnTo>
                    <a:pt x="0" y="329"/>
                  </a:lnTo>
                  <a:close/>
                  <a:moveTo>
                    <a:pt x="89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113" y="151"/>
                    <a:pt x="128" y="147"/>
                    <a:pt x="138" y="139"/>
                  </a:cubicBezTo>
                  <a:cubicBezTo>
                    <a:pt x="149" y="131"/>
                    <a:pt x="154" y="120"/>
                    <a:pt x="154" y="105"/>
                  </a:cubicBezTo>
                  <a:cubicBezTo>
                    <a:pt x="154" y="89"/>
                    <a:pt x="149" y="78"/>
                    <a:pt x="139" y="71"/>
                  </a:cubicBezTo>
                  <a:cubicBezTo>
                    <a:pt x="128" y="64"/>
                    <a:pt x="112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256" y="1382"/>
              <a:ext cx="798" cy="807"/>
            </a:xfrm>
            <a:custGeom>
              <a:avLst/>
              <a:gdLst>
                <a:gd name="T0" fmla="*/ 0 w 798"/>
                <a:gd name="T1" fmla="*/ 807 h 807"/>
                <a:gd name="T2" fmla="*/ 398 w 798"/>
                <a:gd name="T3" fmla="*/ 0 h 807"/>
                <a:gd name="T4" fmla="*/ 410 w 798"/>
                <a:gd name="T5" fmla="*/ 0 h 807"/>
                <a:gd name="T6" fmla="*/ 798 w 798"/>
                <a:gd name="T7" fmla="*/ 807 h 807"/>
                <a:gd name="T8" fmla="*/ 604 w 798"/>
                <a:gd name="T9" fmla="*/ 807 h 807"/>
                <a:gd name="T10" fmla="*/ 554 w 798"/>
                <a:gd name="T11" fmla="*/ 693 h 807"/>
                <a:gd name="T12" fmla="*/ 239 w 798"/>
                <a:gd name="T13" fmla="*/ 693 h 807"/>
                <a:gd name="T14" fmla="*/ 187 w 798"/>
                <a:gd name="T15" fmla="*/ 807 h 807"/>
                <a:gd name="T16" fmla="*/ 0 w 798"/>
                <a:gd name="T17" fmla="*/ 807 h 807"/>
                <a:gd name="T18" fmla="*/ 291 w 798"/>
                <a:gd name="T19" fmla="*/ 560 h 807"/>
                <a:gd name="T20" fmla="*/ 497 w 798"/>
                <a:gd name="T21" fmla="*/ 560 h 807"/>
                <a:gd name="T22" fmla="*/ 396 w 798"/>
                <a:gd name="T23" fmla="*/ 314 h 807"/>
                <a:gd name="T24" fmla="*/ 291 w 798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807">
                  <a:moveTo>
                    <a:pt x="0" y="807"/>
                  </a:moveTo>
                  <a:lnTo>
                    <a:pt x="398" y="0"/>
                  </a:lnTo>
                  <a:lnTo>
                    <a:pt x="410" y="0"/>
                  </a:lnTo>
                  <a:lnTo>
                    <a:pt x="798" y="807"/>
                  </a:lnTo>
                  <a:lnTo>
                    <a:pt x="604" y="807"/>
                  </a:lnTo>
                  <a:lnTo>
                    <a:pt x="554" y="693"/>
                  </a:lnTo>
                  <a:lnTo>
                    <a:pt x="239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7" y="560"/>
                  </a:lnTo>
                  <a:lnTo>
                    <a:pt x="396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943" y="1406"/>
              <a:ext cx="679" cy="783"/>
            </a:xfrm>
            <a:custGeom>
              <a:avLst/>
              <a:gdLst>
                <a:gd name="T0" fmla="*/ 248 w 679"/>
                <a:gd name="T1" fmla="*/ 783 h 783"/>
                <a:gd name="T2" fmla="*/ 248 w 679"/>
                <a:gd name="T3" fmla="*/ 164 h 783"/>
                <a:gd name="T4" fmla="*/ 0 w 679"/>
                <a:gd name="T5" fmla="*/ 164 h 783"/>
                <a:gd name="T6" fmla="*/ 0 w 679"/>
                <a:gd name="T7" fmla="*/ 0 h 783"/>
                <a:gd name="T8" fmla="*/ 679 w 679"/>
                <a:gd name="T9" fmla="*/ 0 h 783"/>
                <a:gd name="T10" fmla="*/ 679 w 679"/>
                <a:gd name="T11" fmla="*/ 164 h 783"/>
                <a:gd name="T12" fmla="*/ 433 w 679"/>
                <a:gd name="T13" fmla="*/ 164 h 783"/>
                <a:gd name="T14" fmla="*/ 433 w 679"/>
                <a:gd name="T15" fmla="*/ 783 h 783"/>
                <a:gd name="T16" fmla="*/ 248 w 679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83">
                  <a:moveTo>
                    <a:pt x="248" y="783"/>
                  </a:moveTo>
                  <a:lnTo>
                    <a:pt x="24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79" y="164"/>
                  </a:lnTo>
                  <a:lnTo>
                    <a:pt x="433" y="164"/>
                  </a:lnTo>
                  <a:lnTo>
                    <a:pt x="433" y="783"/>
                  </a:lnTo>
                  <a:lnTo>
                    <a:pt x="24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</p:grpSp>
      <p:cxnSp>
        <p:nvCxnSpPr>
          <p:cNvPr id="5" name="Straight Connector 4"/>
          <p:cNvCxnSpPr/>
          <p:nvPr userDrawn="1"/>
        </p:nvCxnSpPr>
        <p:spPr>
          <a:xfrm>
            <a:off x="9964421" y="6121528"/>
            <a:ext cx="0" cy="310896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ront Cover -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6" y="2305675"/>
            <a:ext cx="9402235" cy="1792961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416" y="4148243"/>
            <a:ext cx="9402235" cy="1086475"/>
          </a:xfrm>
        </p:spPr>
        <p:txBody>
          <a:bodyPr>
            <a:normAutofit/>
          </a:bodyPr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4417" y="1878396"/>
            <a:ext cx="72664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10188229" y="6128034"/>
            <a:ext cx="1379355" cy="297883"/>
            <a:chOff x="1138" y="1380"/>
            <a:chExt cx="3484" cy="836"/>
          </a:xfrm>
          <a:solidFill>
            <a:schemeClr val="bg2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138" y="1380"/>
              <a:ext cx="646" cy="836"/>
            </a:xfrm>
            <a:custGeom>
              <a:avLst/>
              <a:gdLst>
                <a:gd name="T0" fmla="*/ 263 w 273"/>
                <a:gd name="T1" fmla="*/ 115 h 351"/>
                <a:gd name="T2" fmla="*/ 220 w 273"/>
                <a:gd name="T3" fmla="*/ 83 h 351"/>
                <a:gd name="T4" fmla="*/ 174 w 273"/>
                <a:gd name="T5" fmla="*/ 72 h 351"/>
                <a:gd name="T6" fmla="*/ 106 w 273"/>
                <a:gd name="T7" fmla="*/ 101 h 351"/>
                <a:gd name="T8" fmla="*/ 79 w 273"/>
                <a:gd name="T9" fmla="*/ 175 h 351"/>
                <a:gd name="T10" fmla="*/ 106 w 273"/>
                <a:gd name="T11" fmla="*/ 248 h 351"/>
                <a:gd name="T12" fmla="*/ 174 w 273"/>
                <a:gd name="T13" fmla="*/ 276 h 351"/>
                <a:gd name="T14" fmla="*/ 224 w 273"/>
                <a:gd name="T15" fmla="*/ 266 h 351"/>
                <a:gd name="T16" fmla="*/ 273 w 273"/>
                <a:gd name="T17" fmla="*/ 234 h 351"/>
                <a:gd name="T18" fmla="*/ 268 w 273"/>
                <a:gd name="T19" fmla="*/ 322 h 351"/>
                <a:gd name="T20" fmla="*/ 222 w 273"/>
                <a:gd name="T21" fmla="*/ 343 h 351"/>
                <a:gd name="T22" fmla="*/ 170 w 273"/>
                <a:gd name="T23" fmla="*/ 351 h 351"/>
                <a:gd name="T24" fmla="*/ 115 w 273"/>
                <a:gd name="T25" fmla="*/ 342 h 351"/>
                <a:gd name="T26" fmla="*/ 66 w 273"/>
                <a:gd name="T27" fmla="*/ 315 h 351"/>
                <a:gd name="T28" fmla="*/ 17 w 273"/>
                <a:gd name="T29" fmla="*/ 254 h 351"/>
                <a:gd name="T30" fmla="*/ 0 w 273"/>
                <a:gd name="T31" fmla="*/ 176 h 351"/>
                <a:gd name="T32" fmla="*/ 13 w 273"/>
                <a:gd name="T33" fmla="*/ 107 h 351"/>
                <a:gd name="T34" fmla="*/ 49 w 273"/>
                <a:gd name="T35" fmla="*/ 51 h 351"/>
                <a:gd name="T36" fmla="*/ 104 w 273"/>
                <a:gd name="T37" fmla="*/ 13 h 351"/>
                <a:gd name="T38" fmla="*/ 171 w 273"/>
                <a:gd name="T39" fmla="*/ 0 h 351"/>
                <a:gd name="T40" fmla="*/ 224 w 273"/>
                <a:gd name="T41" fmla="*/ 8 h 351"/>
                <a:gd name="T42" fmla="*/ 272 w 273"/>
                <a:gd name="T43" fmla="*/ 31 h 351"/>
                <a:gd name="T44" fmla="*/ 263 w 273"/>
                <a:gd name="T45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51">
                  <a:moveTo>
                    <a:pt x="263" y="115"/>
                  </a:moveTo>
                  <a:cubicBezTo>
                    <a:pt x="249" y="101"/>
                    <a:pt x="235" y="90"/>
                    <a:pt x="220" y="83"/>
                  </a:cubicBezTo>
                  <a:cubicBezTo>
                    <a:pt x="205" y="76"/>
                    <a:pt x="190" y="72"/>
                    <a:pt x="174" y="72"/>
                  </a:cubicBezTo>
                  <a:cubicBezTo>
                    <a:pt x="146" y="72"/>
                    <a:pt x="124" y="82"/>
                    <a:pt x="106" y="101"/>
                  </a:cubicBezTo>
                  <a:cubicBezTo>
                    <a:pt x="88" y="120"/>
                    <a:pt x="79" y="145"/>
                    <a:pt x="79" y="175"/>
                  </a:cubicBezTo>
                  <a:cubicBezTo>
                    <a:pt x="79" y="205"/>
                    <a:pt x="88" y="229"/>
                    <a:pt x="106" y="248"/>
                  </a:cubicBezTo>
                  <a:cubicBezTo>
                    <a:pt x="123" y="267"/>
                    <a:pt x="146" y="276"/>
                    <a:pt x="174" y="276"/>
                  </a:cubicBezTo>
                  <a:cubicBezTo>
                    <a:pt x="191" y="276"/>
                    <a:pt x="207" y="272"/>
                    <a:pt x="224" y="266"/>
                  </a:cubicBezTo>
                  <a:cubicBezTo>
                    <a:pt x="240" y="259"/>
                    <a:pt x="257" y="248"/>
                    <a:pt x="273" y="23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54" y="331"/>
                    <a:pt x="239" y="338"/>
                    <a:pt x="222" y="343"/>
                  </a:cubicBezTo>
                  <a:cubicBezTo>
                    <a:pt x="206" y="348"/>
                    <a:pt x="188" y="351"/>
                    <a:pt x="170" y="351"/>
                  </a:cubicBezTo>
                  <a:cubicBezTo>
                    <a:pt x="151" y="351"/>
                    <a:pt x="132" y="348"/>
                    <a:pt x="115" y="342"/>
                  </a:cubicBezTo>
                  <a:cubicBezTo>
                    <a:pt x="97" y="336"/>
                    <a:pt x="81" y="327"/>
                    <a:pt x="66" y="315"/>
                  </a:cubicBezTo>
                  <a:cubicBezTo>
                    <a:pt x="44" y="298"/>
                    <a:pt x="28" y="278"/>
                    <a:pt x="17" y="254"/>
                  </a:cubicBezTo>
                  <a:cubicBezTo>
                    <a:pt x="6" y="230"/>
                    <a:pt x="0" y="204"/>
                    <a:pt x="0" y="176"/>
                  </a:cubicBezTo>
                  <a:cubicBezTo>
                    <a:pt x="0" y="151"/>
                    <a:pt x="4" y="129"/>
                    <a:pt x="13" y="107"/>
                  </a:cubicBezTo>
                  <a:cubicBezTo>
                    <a:pt x="21" y="86"/>
                    <a:pt x="33" y="67"/>
                    <a:pt x="49" y="51"/>
                  </a:cubicBezTo>
                  <a:cubicBezTo>
                    <a:pt x="65" y="35"/>
                    <a:pt x="83" y="22"/>
                    <a:pt x="104" y="13"/>
                  </a:cubicBezTo>
                  <a:cubicBezTo>
                    <a:pt x="125" y="5"/>
                    <a:pt x="147" y="0"/>
                    <a:pt x="171" y="0"/>
                  </a:cubicBezTo>
                  <a:cubicBezTo>
                    <a:pt x="189" y="0"/>
                    <a:pt x="207" y="3"/>
                    <a:pt x="224" y="8"/>
                  </a:cubicBezTo>
                  <a:cubicBezTo>
                    <a:pt x="240" y="13"/>
                    <a:pt x="256" y="21"/>
                    <a:pt x="272" y="31"/>
                  </a:cubicBezTo>
                  <a:lnTo>
                    <a:pt x="2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796" y="1382"/>
              <a:ext cx="795" cy="807"/>
            </a:xfrm>
            <a:custGeom>
              <a:avLst/>
              <a:gdLst>
                <a:gd name="T0" fmla="*/ 0 w 795"/>
                <a:gd name="T1" fmla="*/ 807 h 807"/>
                <a:gd name="T2" fmla="*/ 395 w 795"/>
                <a:gd name="T3" fmla="*/ 0 h 807"/>
                <a:gd name="T4" fmla="*/ 407 w 795"/>
                <a:gd name="T5" fmla="*/ 0 h 807"/>
                <a:gd name="T6" fmla="*/ 795 w 795"/>
                <a:gd name="T7" fmla="*/ 807 h 807"/>
                <a:gd name="T8" fmla="*/ 601 w 795"/>
                <a:gd name="T9" fmla="*/ 807 h 807"/>
                <a:gd name="T10" fmla="*/ 551 w 795"/>
                <a:gd name="T11" fmla="*/ 693 h 807"/>
                <a:gd name="T12" fmla="*/ 236 w 795"/>
                <a:gd name="T13" fmla="*/ 693 h 807"/>
                <a:gd name="T14" fmla="*/ 187 w 795"/>
                <a:gd name="T15" fmla="*/ 807 h 807"/>
                <a:gd name="T16" fmla="*/ 0 w 795"/>
                <a:gd name="T17" fmla="*/ 807 h 807"/>
                <a:gd name="T18" fmla="*/ 291 w 795"/>
                <a:gd name="T19" fmla="*/ 560 h 807"/>
                <a:gd name="T20" fmla="*/ 494 w 795"/>
                <a:gd name="T21" fmla="*/ 560 h 807"/>
                <a:gd name="T22" fmla="*/ 395 w 795"/>
                <a:gd name="T23" fmla="*/ 314 h 807"/>
                <a:gd name="T24" fmla="*/ 291 w 795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807">
                  <a:moveTo>
                    <a:pt x="0" y="807"/>
                  </a:moveTo>
                  <a:lnTo>
                    <a:pt x="395" y="0"/>
                  </a:lnTo>
                  <a:lnTo>
                    <a:pt x="407" y="0"/>
                  </a:lnTo>
                  <a:lnTo>
                    <a:pt x="795" y="807"/>
                  </a:lnTo>
                  <a:lnTo>
                    <a:pt x="601" y="807"/>
                  </a:lnTo>
                  <a:lnTo>
                    <a:pt x="551" y="693"/>
                  </a:lnTo>
                  <a:lnTo>
                    <a:pt x="236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4" y="560"/>
                  </a:lnTo>
                  <a:lnTo>
                    <a:pt x="395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2650" y="1406"/>
              <a:ext cx="628" cy="783"/>
            </a:xfrm>
            <a:custGeom>
              <a:avLst/>
              <a:gdLst>
                <a:gd name="T0" fmla="*/ 0 w 265"/>
                <a:gd name="T1" fmla="*/ 329 h 329"/>
                <a:gd name="T2" fmla="*/ 0 w 265"/>
                <a:gd name="T3" fmla="*/ 0 h 329"/>
                <a:gd name="T4" fmla="*/ 85 w 265"/>
                <a:gd name="T5" fmla="*/ 0 h 329"/>
                <a:gd name="T6" fmla="*/ 148 w 265"/>
                <a:gd name="T7" fmla="*/ 6 h 329"/>
                <a:gd name="T8" fmla="*/ 187 w 265"/>
                <a:gd name="T9" fmla="*/ 24 h 329"/>
                <a:gd name="T10" fmla="*/ 216 w 265"/>
                <a:gd name="T11" fmla="*/ 56 h 329"/>
                <a:gd name="T12" fmla="*/ 226 w 265"/>
                <a:gd name="T13" fmla="*/ 97 h 329"/>
                <a:gd name="T14" fmla="*/ 210 w 265"/>
                <a:gd name="T15" fmla="*/ 151 h 329"/>
                <a:gd name="T16" fmla="*/ 164 w 265"/>
                <a:gd name="T17" fmla="*/ 188 h 329"/>
                <a:gd name="T18" fmla="*/ 265 w 265"/>
                <a:gd name="T19" fmla="*/ 329 h 329"/>
                <a:gd name="T20" fmla="*/ 175 w 265"/>
                <a:gd name="T21" fmla="*/ 329 h 329"/>
                <a:gd name="T22" fmla="*/ 87 w 265"/>
                <a:gd name="T23" fmla="*/ 200 h 329"/>
                <a:gd name="T24" fmla="*/ 76 w 265"/>
                <a:gd name="T25" fmla="*/ 200 h 329"/>
                <a:gd name="T26" fmla="*/ 76 w 265"/>
                <a:gd name="T27" fmla="*/ 329 h 329"/>
                <a:gd name="T28" fmla="*/ 0 w 265"/>
                <a:gd name="T29" fmla="*/ 329 h 329"/>
                <a:gd name="T30" fmla="*/ 89 w 265"/>
                <a:gd name="T31" fmla="*/ 60 h 329"/>
                <a:gd name="T32" fmla="*/ 76 w 265"/>
                <a:gd name="T33" fmla="*/ 60 h 329"/>
                <a:gd name="T34" fmla="*/ 76 w 265"/>
                <a:gd name="T35" fmla="*/ 151 h 329"/>
                <a:gd name="T36" fmla="*/ 93 w 265"/>
                <a:gd name="T37" fmla="*/ 151 h 329"/>
                <a:gd name="T38" fmla="*/ 138 w 265"/>
                <a:gd name="T39" fmla="*/ 139 h 329"/>
                <a:gd name="T40" fmla="*/ 154 w 265"/>
                <a:gd name="T41" fmla="*/ 105 h 329"/>
                <a:gd name="T42" fmla="*/ 139 w 265"/>
                <a:gd name="T43" fmla="*/ 71 h 329"/>
                <a:gd name="T44" fmla="*/ 89 w 265"/>
                <a:gd name="T45" fmla="*/ 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29">
                  <a:moveTo>
                    <a:pt x="0" y="3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2" y="0"/>
                    <a:pt x="133" y="2"/>
                    <a:pt x="148" y="6"/>
                  </a:cubicBezTo>
                  <a:cubicBezTo>
                    <a:pt x="162" y="9"/>
                    <a:pt x="176" y="15"/>
                    <a:pt x="187" y="24"/>
                  </a:cubicBezTo>
                  <a:cubicBezTo>
                    <a:pt x="199" y="32"/>
                    <a:pt x="209" y="43"/>
                    <a:pt x="216" y="56"/>
                  </a:cubicBezTo>
                  <a:cubicBezTo>
                    <a:pt x="222" y="69"/>
                    <a:pt x="226" y="83"/>
                    <a:pt x="226" y="97"/>
                  </a:cubicBezTo>
                  <a:cubicBezTo>
                    <a:pt x="226" y="118"/>
                    <a:pt x="220" y="136"/>
                    <a:pt x="210" y="151"/>
                  </a:cubicBezTo>
                  <a:cubicBezTo>
                    <a:pt x="199" y="167"/>
                    <a:pt x="184" y="179"/>
                    <a:pt x="164" y="188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175" y="329"/>
                    <a:pt x="175" y="329"/>
                    <a:pt x="175" y="329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329"/>
                    <a:pt x="76" y="329"/>
                    <a:pt x="76" y="329"/>
                  </a:cubicBezTo>
                  <a:lnTo>
                    <a:pt x="0" y="329"/>
                  </a:lnTo>
                  <a:close/>
                  <a:moveTo>
                    <a:pt x="89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113" y="151"/>
                    <a:pt x="128" y="147"/>
                    <a:pt x="138" y="139"/>
                  </a:cubicBezTo>
                  <a:cubicBezTo>
                    <a:pt x="149" y="131"/>
                    <a:pt x="154" y="120"/>
                    <a:pt x="154" y="105"/>
                  </a:cubicBezTo>
                  <a:cubicBezTo>
                    <a:pt x="154" y="89"/>
                    <a:pt x="149" y="78"/>
                    <a:pt x="139" y="71"/>
                  </a:cubicBezTo>
                  <a:cubicBezTo>
                    <a:pt x="128" y="64"/>
                    <a:pt x="112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256" y="1382"/>
              <a:ext cx="798" cy="807"/>
            </a:xfrm>
            <a:custGeom>
              <a:avLst/>
              <a:gdLst>
                <a:gd name="T0" fmla="*/ 0 w 798"/>
                <a:gd name="T1" fmla="*/ 807 h 807"/>
                <a:gd name="T2" fmla="*/ 398 w 798"/>
                <a:gd name="T3" fmla="*/ 0 h 807"/>
                <a:gd name="T4" fmla="*/ 410 w 798"/>
                <a:gd name="T5" fmla="*/ 0 h 807"/>
                <a:gd name="T6" fmla="*/ 798 w 798"/>
                <a:gd name="T7" fmla="*/ 807 h 807"/>
                <a:gd name="T8" fmla="*/ 604 w 798"/>
                <a:gd name="T9" fmla="*/ 807 h 807"/>
                <a:gd name="T10" fmla="*/ 554 w 798"/>
                <a:gd name="T11" fmla="*/ 693 h 807"/>
                <a:gd name="T12" fmla="*/ 239 w 798"/>
                <a:gd name="T13" fmla="*/ 693 h 807"/>
                <a:gd name="T14" fmla="*/ 187 w 798"/>
                <a:gd name="T15" fmla="*/ 807 h 807"/>
                <a:gd name="T16" fmla="*/ 0 w 798"/>
                <a:gd name="T17" fmla="*/ 807 h 807"/>
                <a:gd name="T18" fmla="*/ 291 w 798"/>
                <a:gd name="T19" fmla="*/ 560 h 807"/>
                <a:gd name="T20" fmla="*/ 497 w 798"/>
                <a:gd name="T21" fmla="*/ 560 h 807"/>
                <a:gd name="T22" fmla="*/ 396 w 798"/>
                <a:gd name="T23" fmla="*/ 314 h 807"/>
                <a:gd name="T24" fmla="*/ 291 w 798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807">
                  <a:moveTo>
                    <a:pt x="0" y="807"/>
                  </a:moveTo>
                  <a:lnTo>
                    <a:pt x="398" y="0"/>
                  </a:lnTo>
                  <a:lnTo>
                    <a:pt x="410" y="0"/>
                  </a:lnTo>
                  <a:lnTo>
                    <a:pt x="798" y="807"/>
                  </a:lnTo>
                  <a:lnTo>
                    <a:pt x="604" y="807"/>
                  </a:lnTo>
                  <a:lnTo>
                    <a:pt x="554" y="693"/>
                  </a:lnTo>
                  <a:lnTo>
                    <a:pt x="239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7" y="560"/>
                  </a:lnTo>
                  <a:lnTo>
                    <a:pt x="396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943" y="1406"/>
              <a:ext cx="679" cy="783"/>
            </a:xfrm>
            <a:custGeom>
              <a:avLst/>
              <a:gdLst>
                <a:gd name="T0" fmla="*/ 248 w 679"/>
                <a:gd name="T1" fmla="*/ 783 h 783"/>
                <a:gd name="T2" fmla="*/ 248 w 679"/>
                <a:gd name="T3" fmla="*/ 164 h 783"/>
                <a:gd name="T4" fmla="*/ 0 w 679"/>
                <a:gd name="T5" fmla="*/ 164 h 783"/>
                <a:gd name="T6" fmla="*/ 0 w 679"/>
                <a:gd name="T7" fmla="*/ 0 h 783"/>
                <a:gd name="T8" fmla="*/ 679 w 679"/>
                <a:gd name="T9" fmla="*/ 0 h 783"/>
                <a:gd name="T10" fmla="*/ 679 w 679"/>
                <a:gd name="T11" fmla="*/ 164 h 783"/>
                <a:gd name="T12" fmla="*/ 433 w 679"/>
                <a:gd name="T13" fmla="*/ 164 h 783"/>
                <a:gd name="T14" fmla="*/ 433 w 679"/>
                <a:gd name="T15" fmla="*/ 783 h 783"/>
                <a:gd name="T16" fmla="*/ 248 w 679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83">
                  <a:moveTo>
                    <a:pt x="248" y="783"/>
                  </a:moveTo>
                  <a:lnTo>
                    <a:pt x="24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79" y="164"/>
                  </a:lnTo>
                  <a:lnTo>
                    <a:pt x="433" y="164"/>
                  </a:lnTo>
                  <a:lnTo>
                    <a:pt x="433" y="783"/>
                  </a:lnTo>
                  <a:lnTo>
                    <a:pt x="24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 dirty="0"/>
            </a:p>
          </p:txBody>
        </p:sp>
      </p:grpSp>
      <p:cxnSp>
        <p:nvCxnSpPr>
          <p:cNvPr id="5" name="Straight Connector 4"/>
          <p:cNvCxnSpPr/>
          <p:nvPr userDrawn="1"/>
        </p:nvCxnSpPr>
        <p:spPr>
          <a:xfrm>
            <a:off x="9964421" y="6121528"/>
            <a:ext cx="0" cy="310896"/>
          </a:xfrm>
          <a:prstGeom prst="line">
            <a:avLst/>
          </a:prstGeom>
          <a:ln w="190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930641" y="5938648"/>
            <a:ext cx="751840" cy="676656"/>
            <a:chOff x="2519" y="1439"/>
            <a:chExt cx="722" cy="722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993" y="1851"/>
              <a:ext cx="26" cy="119"/>
            </a:xfrm>
            <a:custGeom>
              <a:avLst/>
              <a:gdLst>
                <a:gd name="T0" fmla="*/ 5 w 11"/>
                <a:gd name="T1" fmla="*/ 0 h 50"/>
                <a:gd name="T2" fmla="*/ 0 w 11"/>
                <a:gd name="T3" fmla="*/ 7 h 50"/>
                <a:gd name="T4" fmla="*/ 0 w 11"/>
                <a:gd name="T5" fmla="*/ 43 h 50"/>
                <a:gd name="T6" fmla="*/ 5 w 11"/>
                <a:gd name="T7" fmla="*/ 50 h 50"/>
                <a:gd name="T8" fmla="*/ 11 w 11"/>
                <a:gd name="T9" fmla="*/ 43 h 50"/>
                <a:gd name="T10" fmla="*/ 11 w 11"/>
                <a:gd name="T11" fmla="*/ 7 h 50"/>
                <a:gd name="T12" fmla="*/ 5 w 1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0">
                  <a:moveTo>
                    <a:pt x="5" y="0"/>
                  </a:moveTo>
                  <a:cubicBezTo>
                    <a:pt x="2" y="0"/>
                    <a:pt x="0" y="2"/>
                    <a:pt x="0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2" y="50"/>
                    <a:pt x="5" y="50"/>
                  </a:cubicBezTo>
                  <a:cubicBezTo>
                    <a:pt x="9" y="50"/>
                    <a:pt x="11" y="48"/>
                    <a:pt x="11" y="4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812" y="1851"/>
              <a:ext cx="26" cy="119"/>
            </a:xfrm>
            <a:custGeom>
              <a:avLst/>
              <a:gdLst>
                <a:gd name="T0" fmla="*/ 6 w 11"/>
                <a:gd name="T1" fmla="*/ 0 h 50"/>
                <a:gd name="T2" fmla="*/ 0 w 11"/>
                <a:gd name="T3" fmla="*/ 7 h 50"/>
                <a:gd name="T4" fmla="*/ 0 w 11"/>
                <a:gd name="T5" fmla="*/ 43 h 50"/>
                <a:gd name="T6" fmla="*/ 6 w 11"/>
                <a:gd name="T7" fmla="*/ 50 h 50"/>
                <a:gd name="T8" fmla="*/ 11 w 11"/>
                <a:gd name="T9" fmla="*/ 43 h 50"/>
                <a:gd name="T10" fmla="*/ 11 w 11"/>
                <a:gd name="T11" fmla="*/ 7 h 50"/>
                <a:gd name="T12" fmla="*/ 6 w 1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0">
                  <a:moveTo>
                    <a:pt x="6" y="0"/>
                  </a:moveTo>
                  <a:cubicBezTo>
                    <a:pt x="3" y="0"/>
                    <a:pt x="0" y="2"/>
                    <a:pt x="0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8"/>
                    <a:pt x="3" y="50"/>
                    <a:pt x="6" y="50"/>
                  </a:cubicBezTo>
                  <a:cubicBezTo>
                    <a:pt x="9" y="50"/>
                    <a:pt x="11" y="48"/>
                    <a:pt x="11" y="4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2519" y="1439"/>
              <a:ext cx="722" cy="722"/>
            </a:xfrm>
            <a:custGeom>
              <a:avLst/>
              <a:gdLst>
                <a:gd name="T0" fmla="*/ 0 w 303"/>
                <a:gd name="T1" fmla="*/ 152 h 303"/>
                <a:gd name="T2" fmla="*/ 303 w 303"/>
                <a:gd name="T3" fmla="*/ 152 h 303"/>
                <a:gd name="T4" fmla="*/ 143 w 303"/>
                <a:gd name="T5" fmla="*/ 84 h 303"/>
                <a:gd name="T6" fmla="*/ 172 w 303"/>
                <a:gd name="T7" fmla="*/ 94 h 303"/>
                <a:gd name="T8" fmla="*/ 153 w 303"/>
                <a:gd name="T9" fmla="*/ 113 h 303"/>
                <a:gd name="T10" fmla="*/ 168 w 303"/>
                <a:gd name="T11" fmla="*/ 122 h 303"/>
                <a:gd name="T12" fmla="*/ 153 w 303"/>
                <a:gd name="T13" fmla="*/ 142 h 303"/>
                <a:gd name="T14" fmla="*/ 172 w 303"/>
                <a:gd name="T15" fmla="*/ 152 h 303"/>
                <a:gd name="T16" fmla="*/ 143 w 303"/>
                <a:gd name="T17" fmla="*/ 84 h 303"/>
                <a:gd name="T18" fmla="*/ 135 w 303"/>
                <a:gd name="T19" fmla="*/ 84 h 303"/>
                <a:gd name="T20" fmla="*/ 125 w 303"/>
                <a:gd name="T21" fmla="*/ 152 h 303"/>
                <a:gd name="T22" fmla="*/ 92 w 303"/>
                <a:gd name="T23" fmla="*/ 84 h 303"/>
                <a:gd name="T24" fmla="*/ 103 w 303"/>
                <a:gd name="T25" fmla="*/ 142 h 303"/>
                <a:gd name="T26" fmla="*/ 120 w 303"/>
                <a:gd name="T27" fmla="*/ 152 h 303"/>
                <a:gd name="T28" fmla="*/ 92 w 303"/>
                <a:gd name="T29" fmla="*/ 84 h 303"/>
                <a:gd name="T30" fmla="*/ 54 w 303"/>
                <a:gd name="T31" fmla="*/ 101 h 303"/>
                <a:gd name="T32" fmla="*/ 86 w 303"/>
                <a:gd name="T33" fmla="*/ 101 h 303"/>
                <a:gd name="T34" fmla="*/ 76 w 303"/>
                <a:gd name="T35" fmla="*/ 107 h 303"/>
                <a:gd name="T36" fmla="*/ 70 w 303"/>
                <a:gd name="T37" fmla="*/ 93 h 303"/>
                <a:gd name="T38" fmla="*/ 65 w 303"/>
                <a:gd name="T39" fmla="*/ 136 h 303"/>
                <a:gd name="T40" fmla="*/ 76 w 303"/>
                <a:gd name="T41" fmla="*/ 136 h 303"/>
                <a:gd name="T42" fmla="*/ 86 w 303"/>
                <a:gd name="T43" fmla="*/ 127 h 303"/>
                <a:gd name="T44" fmla="*/ 70 w 303"/>
                <a:gd name="T45" fmla="*/ 152 h 303"/>
                <a:gd name="T46" fmla="*/ 109 w 303"/>
                <a:gd name="T47" fmla="*/ 232 h 303"/>
                <a:gd name="T48" fmla="*/ 81 w 303"/>
                <a:gd name="T49" fmla="*/ 164 h 303"/>
                <a:gd name="T50" fmla="*/ 92 w 303"/>
                <a:gd name="T51" fmla="*/ 222 h 303"/>
                <a:gd name="T52" fmla="*/ 109 w 303"/>
                <a:gd name="T53" fmla="*/ 232 h 303"/>
                <a:gd name="T54" fmla="*/ 129 w 303"/>
                <a:gd name="T55" fmla="*/ 232 h 303"/>
                <a:gd name="T56" fmla="*/ 113 w 303"/>
                <a:gd name="T57" fmla="*/ 181 h 303"/>
                <a:gd name="T58" fmla="*/ 145 w 303"/>
                <a:gd name="T59" fmla="*/ 181 h 303"/>
                <a:gd name="T60" fmla="*/ 182 w 303"/>
                <a:gd name="T61" fmla="*/ 187 h 303"/>
                <a:gd name="T62" fmla="*/ 172 w 303"/>
                <a:gd name="T63" fmla="*/ 180 h 303"/>
                <a:gd name="T64" fmla="*/ 161 w 303"/>
                <a:gd name="T65" fmla="*/ 180 h 303"/>
                <a:gd name="T66" fmla="*/ 167 w 303"/>
                <a:gd name="T67" fmla="*/ 223 h 303"/>
                <a:gd name="T68" fmla="*/ 172 w 303"/>
                <a:gd name="T69" fmla="*/ 204 h 303"/>
                <a:gd name="T70" fmla="*/ 168 w 303"/>
                <a:gd name="T71" fmla="*/ 194 h 303"/>
                <a:gd name="T72" fmla="*/ 182 w 303"/>
                <a:gd name="T73" fmla="*/ 215 h 303"/>
                <a:gd name="T74" fmla="*/ 151 w 303"/>
                <a:gd name="T75" fmla="*/ 215 h 303"/>
                <a:gd name="T76" fmla="*/ 167 w 303"/>
                <a:gd name="T77" fmla="*/ 164 h 303"/>
                <a:gd name="T78" fmla="*/ 182 w 303"/>
                <a:gd name="T79" fmla="*/ 187 h 303"/>
                <a:gd name="T80" fmla="*/ 178 w 303"/>
                <a:gd name="T81" fmla="*/ 152 h 303"/>
                <a:gd name="T82" fmla="*/ 191 w 303"/>
                <a:gd name="T83" fmla="*/ 84 h 303"/>
                <a:gd name="T84" fmla="*/ 202 w 303"/>
                <a:gd name="T85" fmla="*/ 84 h 303"/>
                <a:gd name="T86" fmla="*/ 212 w 303"/>
                <a:gd name="T87" fmla="*/ 152 h 303"/>
                <a:gd name="T88" fmla="*/ 188 w 303"/>
                <a:gd name="T89" fmla="*/ 103 h 303"/>
                <a:gd name="T90" fmla="*/ 220 w 303"/>
                <a:gd name="T91" fmla="*/ 215 h 303"/>
                <a:gd name="T92" fmla="*/ 188 w 303"/>
                <a:gd name="T93" fmla="*/ 215 h 303"/>
                <a:gd name="T94" fmla="*/ 204 w 303"/>
                <a:gd name="T95" fmla="*/ 164 h 303"/>
                <a:gd name="T96" fmla="*/ 220 w 303"/>
                <a:gd name="T97" fmla="*/ 215 h 303"/>
                <a:gd name="T98" fmla="*/ 238 w 303"/>
                <a:gd name="T99" fmla="*/ 94 h 303"/>
                <a:gd name="T100" fmla="*/ 227 w 303"/>
                <a:gd name="T101" fmla="*/ 152 h 303"/>
                <a:gd name="T102" fmla="*/ 216 w 303"/>
                <a:gd name="T103" fmla="*/ 94 h 303"/>
                <a:gd name="T104" fmla="*/ 249 w 303"/>
                <a:gd name="T105" fmla="*/ 8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3" h="303">
                  <a:moveTo>
                    <a:pt x="151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5"/>
                    <a:pt x="68" y="303"/>
                    <a:pt x="151" y="303"/>
                  </a:cubicBezTo>
                  <a:cubicBezTo>
                    <a:pt x="235" y="303"/>
                    <a:pt x="303" y="235"/>
                    <a:pt x="303" y="152"/>
                  </a:cubicBezTo>
                  <a:cubicBezTo>
                    <a:pt x="303" y="68"/>
                    <a:pt x="235" y="0"/>
                    <a:pt x="151" y="0"/>
                  </a:cubicBezTo>
                  <a:close/>
                  <a:moveTo>
                    <a:pt x="143" y="84"/>
                  </a:moveTo>
                  <a:cubicBezTo>
                    <a:pt x="172" y="84"/>
                    <a:pt x="172" y="84"/>
                    <a:pt x="172" y="8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3" y="152"/>
                    <a:pt x="143" y="152"/>
                    <a:pt x="143" y="152"/>
                  </a:cubicBezTo>
                  <a:lnTo>
                    <a:pt x="143" y="84"/>
                  </a:lnTo>
                  <a:close/>
                  <a:moveTo>
                    <a:pt x="125" y="84"/>
                  </a:moveTo>
                  <a:cubicBezTo>
                    <a:pt x="135" y="84"/>
                    <a:pt x="135" y="84"/>
                    <a:pt x="135" y="84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25" y="152"/>
                    <a:pt x="125" y="152"/>
                    <a:pt x="125" y="152"/>
                  </a:cubicBezTo>
                  <a:lnTo>
                    <a:pt x="125" y="84"/>
                  </a:lnTo>
                  <a:close/>
                  <a:moveTo>
                    <a:pt x="92" y="84"/>
                  </a:moveTo>
                  <a:cubicBezTo>
                    <a:pt x="103" y="84"/>
                    <a:pt x="103" y="84"/>
                    <a:pt x="103" y="84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92" y="152"/>
                    <a:pt x="92" y="152"/>
                    <a:pt x="92" y="152"/>
                  </a:cubicBezTo>
                  <a:lnTo>
                    <a:pt x="92" y="84"/>
                  </a:lnTo>
                  <a:close/>
                  <a:moveTo>
                    <a:pt x="54" y="135"/>
                  </a:moveTo>
                  <a:cubicBezTo>
                    <a:pt x="54" y="101"/>
                    <a:pt x="54" y="101"/>
                    <a:pt x="54" y="101"/>
                  </a:cubicBezTo>
                  <a:cubicBezTo>
                    <a:pt x="54" y="90"/>
                    <a:pt x="60" y="84"/>
                    <a:pt x="70" y="84"/>
                  </a:cubicBezTo>
                  <a:cubicBezTo>
                    <a:pt x="80" y="84"/>
                    <a:pt x="86" y="90"/>
                    <a:pt x="86" y="101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6" y="95"/>
                    <a:pt x="74" y="93"/>
                    <a:pt x="70" y="93"/>
                  </a:cubicBezTo>
                  <a:cubicBezTo>
                    <a:pt x="67" y="93"/>
                    <a:pt x="65" y="95"/>
                    <a:pt x="65" y="100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5" y="141"/>
                    <a:pt x="67" y="143"/>
                    <a:pt x="70" y="143"/>
                  </a:cubicBezTo>
                  <a:cubicBezTo>
                    <a:pt x="74" y="143"/>
                    <a:pt x="76" y="141"/>
                    <a:pt x="76" y="13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46"/>
                    <a:pt x="80" y="152"/>
                    <a:pt x="70" y="152"/>
                  </a:cubicBezTo>
                  <a:cubicBezTo>
                    <a:pt x="60" y="152"/>
                    <a:pt x="54" y="146"/>
                    <a:pt x="54" y="135"/>
                  </a:cubicBezTo>
                  <a:close/>
                  <a:moveTo>
                    <a:pt x="109" y="232"/>
                  </a:moveTo>
                  <a:cubicBezTo>
                    <a:pt x="81" y="232"/>
                    <a:pt x="81" y="232"/>
                    <a:pt x="81" y="232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222"/>
                    <a:pt x="92" y="222"/>
                    <a:pt x="92" y="222"/>
                  </a:cubicBezTo>
                  <a:cubicBezTo>
                    <a:pt x="109" y="222"/>
                    <a:pt x="109" y="222"/>
                    <a:pt x="109" y="222"/>
                  </a:cubicBezTo>
                  <a:lnTo>
                    <a:pt x="109" y="232"/>
                  </a:lnTo>
                  <a:close/>
                  <a:moveTo>
                    <a:pt x="145" y="215"/>
                  </a:moveTo>
                  <a:cubicBezTo>
                    <a:pt x="145" y="226"/>
                    <a:pt x="139" y="232"/>
                    <a:pt x="129" y="232"/>
                  </a:cubicBezTo>
                  <a:cubicBezTo>
                    <a:pt x="118" y="232"/>
                    <a:pt x="113" y="226"/>
                    <a:pt x="113" y="215"/>
                  </a:cubicBezTo>
                  <a:cubicBezTo>
                    <a:pt x="113" y="181"/>
                    <a:pt x="113" y="181"/>
                    <a:pt x="113" y="181"/>
                  </a:cubicBezTo>
                  <a:cubicBezTo>
                    <a:pt x="113" y="170"/>
                    <a:pt x="118" y="164"/>
                    <a:pt x="129" y="164"/>
                  </a:cubicBezTo>
                  <a:cubicBezTo>
                    <a:pt x="139" y="164"/>
                    <a:pt x="145" y="170"/>
                    <a:pt x="145" y="181"/>
                  </a:cubicBezTo>
                  <a:lnTo>
                    <a:pt x="145" y="215"/>
                  </a:lnTo>
                  <a:close/>
                  <a:moveTo>
                    <a:pt x="182" y="187"/>
                  </a:moveTo>
                  <a:cubicBezTo>
                    <a:pt x="172" y="187"/>
                    <a:pt x="172" y="187"/>
                    <a:pt x="172" y="187"/>
                  </a:cubicBezTo>
                  <a:cubicBezTo>
                    <a:pt x="172" y="180"/>
                    <a:pt x="172" y="180"/>
                    <a:pt x="172" y="180"/>
                  </a:cubicBezTo>
                  <a:cubicBezTo>
                    <a:pt x="172" y="175"/>
                    <a:pt x="170" y="173"/>
                    <a:pt x="167" y="173"/>
                  </a:cubicBezTo>
                  <a:cubicBezTo>
                    <a:pt x="164" y="173"/>
                    <a:pt x="161" y="175"/>
                    <a:pt x="161" y="180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1" y="221"/>
                    <a:pt x="164" y="223"/>
                    <a:pt x="167" y="223"/>
                  </a:cubicBezTo>
                  <a:cubicBezTo>
                    <a:pt x="170" y="223"/>
                    <a:pt x="172" y="221"/>
                    <a:pt x="172" y="216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182" y="215"/>
                    <a:pt x="182" y="215"/>
                    <a:pt x="182" y="215"/>
                  </a:cubicBezTo>
                  <a:cubicBezTo>
                    <a:pt x="182" y="226"/>
                    <a:pt x="177" y="232"/>
                    <a:pt x="167" y="232"/>
                  </a:cubicBezTo>
                  <a:cubicBezTo>
                    <a:pt x="156" y="232"/>
                    <a:pt x="151" y="226"/>
                    <a:pt x="151" y="215"/>
                  </a:cubicBezTo>
                  <a:cubicBezTo>
                    <a:pt x="151" y="181"/>
                    <a:pt x="151" y="181"/>
                    <a:pt x="151" y="181"/>
                  </a:cubicBezTo>
                  <a:cubicBezTo>
                    <a:pt x="151" y="170"/>
                    <a:pt x="156" y="164"/>
                    <a:pt x="167" y="164"/>
                  </a:cubicBezTo>
                  <a:cubicBezTo>
                    <a:pt x="177" y="164"/>
                    <a:pt x="182" y="170"/>
                    <a:pt x="182" y="181"/>
                  </a:cubicBezTo>
                  <a:lnTo>
                    <a:pt x="182" y="187"/>
                  </a:lnTo>
                  <a:close/>
                  <a:moveTo>
                    <a:pt x="188" y="152"/>
                  </a:moveTo>
                  <a:cubicBezTo>
                    <a:pt x="178" y="152"/>
                    <a:pt x="178" y="152"/>
                    <a:pt x="178" y="15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188" y="103"/>
                    <a:pt x="188" y="103"/>
                    <a:pt x="188" y="103"/>
                  </a:cubicBezTo>
                  <a:lnTo>
                    <a:pt x="188" y="152"/>
                  </a:lnTo>
                  <a:close/>
                  <a:moveTo>
                    <a:pt x="220" y="215"/>
                  </a:moveTo>
                  <a:cubicBezTo>
                    <a:pt x="220" y="226"/>
                    <a:pt x="215" y="232"/>
                    <a:pt x="204" y="232"/>
                  </a:cubicBezTo>
                  <a:cubicBezTo>
                    <a:pt x="194" y="232"/>
                    <a:pt x="188" y="226"/>
                    <a:pt x="188" y="215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170"/>
                    <a:pt x="194" y="164"/>
                    <a:pt x="204" y="164"/>
                  </a:cubicBezTo>
                  <a:cubicBezTo>
                    <a:pt x="215" y="164"/>
                    <a:pt x="220" y="170"/>
                    <a:pt x="220" y="181"/>
                  </a:cubicBezTo>
                  <a:lnTo>
                    <a:pt x="220" y="215"/>
                  </a:lnTo>
                  <a:close/>
                  <a:moveTo>
                    <a:pt x="249" y="94"/>
                  </a:moveTo>
                  <a:cubicBezTo>
                    <a:pt x="238" y="94"/>
                    <a:pt x="238" y="94"/>
                    <a:pt x="238" y="94"/>
                  </a:cubicBezTo>
                  <a:cubicBezTo>
                    <a:pt x="238" y="152"/>
                    <a:pt x="238" y="152"/>
                    <a:pt x="238" y="152"/>
                  </a:cubicBezTo>
                  <a:cubicBezTo>
                    <a:pt x="227" y="152"/>
                    <a:pt x="227" y="152"/>
                    <a:pt x="227" y="15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6" y="84"/>
                    <a:pt x="216" y="84"/>
                    <a:pt x="216" y="84"/>
                  </a:cubicBezTo>
                  <a:cubicBezTo>
                    <a:pt x="249" y="84"/>
                    <a:pt x="249" y="84"/>
                    <a:pt x="249" y="84"/>
                  </a:cubicBezTo>
                  <a:lnTo>
                    <a:pt x="249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</p:grpSp>
    </p:spTree>
    <p:extLst>
      <p:ext uri="{BB962C8B-B14F-4D97-AF65-F5344CB8AC3E}">
        <p14:creationId xmlns:p14="http://schemas.microsoft.com/office/powerpoint/2010/main" val="9867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2796168"/>
            <a:ext cx="5473700" cy="216024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32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417" y="5042818"/>
            <a:ext cx="5473699" cy="108647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8" name="Letter 1"/>
          <p:cNvSpPr>
            <a:spLocks noGrp="1"/>
          </p:cNvSpPr>
          <p:nvPr>
            <p:ph type="body" sz="quarter" idx="22" hasCustomPrompt="1"/>
          </p:nvPr>
        </p:nvSpPr>
        <p:spPr>
          <a:xfrm>
            <a:off x="651933" y="1613997"/>
            <a:ext cx="839288" cy="754892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="0" i="0">
                <a:solidFill>
                  <a:srgbClr val="00ADF2"/>
                </a:solidFill>
                <a:latin typeface="+mj-lt"/>
              </a:defRPr>
            </a:lvl1pPr>
            <a:lvl2pPr algn="ctr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algn="ctr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algn="ctr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algn="ctr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1" y="2368889"/>
            <a:ext cx="874183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12618" y="0"/>
            <a:ext cx="4379383" cy="6858000"/>
          </a:xfrm>
          <a:custGeom>
            <a:avLst/>
            <a:gdLst/>
            <a:ahLst/>
            <a:cxnLst/>
            <a:rect l="l" t="t" r="r" b="b"/>
            <a:pathLst>
              <a:path w="3284537" h="5715000">
                <a:moveTo>
                  <a:pt x="0" y="0"/>
                </a:moveTo>
                <a:lnTo>
                  <a:pt x="3284537" y="0"/>
                </a:lnTo>
                <a:lnTo>
                  <a:pt x="3284537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bIns="936000" anchor="ctr">
            <a:normAutofit/>
          </a:bodyPr>
          <a:lstStyle>
            <a:lvl1pPr algn="ctr">
              <a:defRPr sz="144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11469426" y="6520816"/>
            <a:ext cx="581589" cy="125599"/>
            <a:chOff x="1138" y="1380"/>
            <a:chExt cx="3484" cy="836"/>
          </a:xfrm>
          <a:solidFill>
            <a:schemeClr val="accent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38" y="1380"/>
              <a:ext cx="646" cy="836"/>
            </a:xfrm>
            <a:custGeom>
              <a:avLst/>
              <a:gdLst>
                <a:gd name="T0" fmla="*/ 263 w 273"/>
                <a:gd name="T1" fmla="*/ 115 h 351"/>
                <a:gd name="T2" fmla="*/ 220 w 273"/>
                <a:gd name="T3" fmla="*/ 83 h 351"/>
                <a:gd name="T4" fmla="*/ 174 w 273"/>
                <a:gd name="T5" fmla="*/ 72 h 351"/>
                <a:gd name="T6" fmla="*/ 106 w 273"/>
                <a:gd name="T7" fmla="*/ 101 h 351"/>
                <a:gd name="T8" fmla="*/ 79 w 273"/>
                <a:gd name="T9" fmla="*/ 175 h 351"/>
                <a:gd name="T10" fmla="*/ 106 w 273"/>
                <a:gd name="T11" fmla="*/ 248 h 351"/>
                <a:gd name="T12" fmla="*/ 174 w 273"/>
                <a:gd name="T13" fmla="*/ 276 h 351"/>
                <a:gd name="T14" fmla="*/ 224 w 273"/>
                <a:gd name="T15" fmla="*/ 266 h 351"/>
                <a:gd name="T16" fmla="*/ 273 w 273"/>
                <a:gd name="T17" fmla="*/ 234 h 351"/>
                <a:gd name="T18" fmla="*/ 268 w 273"/>
                <a:gd name="T19" fmla="*/ 322 h 351"/>
                <a:gd name="T20" fmla="*/ 222 w 273"/>
                <a:gd name="T21" fmla="*/ 343 h 351"/>
                <a:gd name="T22" fmla="*/ 170 w 273"/>
                <a:gd name="T23" fmla="*/ 351 h 351"/>
                <a:gd name="T24" fmla="*/ 115 w 273"/>
                <a:gd name="T25" fmla="*/ 342 h 351"/>
                <a:gd name="T26" fmla="*/ 66 w 273"/>
                <a:gd name="T27" fmla="*/ 315 h 351"/>
                <a:gd name="T28" fmla="*/ 17 w 273"/>
                <a:gd name="T29" fmla="*/ 254 h 351"/>
                <a:gd name="T30" fmla="*/ 0 w 273"/>
                <a:gd name="T31" fmla="*/ 176 h 351"/>
                <a:gd name="T32" fmla="*/ 13 w 273"/>
                <a:gd name="T33" fmla="*/ 107 h 351"/>
                <a:gd name="T34" fmla="*/ 49 w 273"/>
                <a:gd name="T35" fmla="*/ 51 h 351"/>
                <a:gd name="T36" fmla="*/ 104 w 273"/>
                <a:gd name="T37" fmla="*/ 13 h 351"/>
                <a:gd name="T38" fmla="*/ 171 w 273"/>
                <a:gd name="T39" fmla="*/ 0 h 351"/>
                <a:gd name="T40" fmla="*/ 224 w 273"/>
                <a:gd name="T41" fmla="*/ 8 h 351"/>
                <a:gd name="T42" fmla="*/ 272 w 273"/>
                <a:gd name="T43" fmla="*/ 31 h 351"/>
                <a:gd name="T44" fmla="*/ 263 w 273"/>
                <a:gd name="T45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51">
                  <a:moveTo>
                    <a:pt x="263" y="115"/>
                  </a:moveTo>
                  <a:cubicBezTo>
                    <a:pt x="249" y="101"/>
                    <a:pt x="235" y="90"/>
                    <a:pt x="220" y="83"/>
                  </a:cubicBezTo>
                  <a:cubicBezTo>
                    <a:pt x="205" y="76"/>
                    <a:pt x="190" y="72"/>
                    <a:pt x="174" y="72"/>
                  </a:cubicBezTo>
                  <a:cubicBezTo>
                    <a:pt x="146" y="72"/>
                    <a:pt x="124" y="82"/>
                    <a:pt x="106" y="101"/>
                  </a:cubicBezTo>
                  <a:cubicBezTo>
                    <a:pt x="88" y="120"/>
                    <a:pt x="79" y="145"/>
                    <a:pt x="79" y="175"/>
                  </a:cubicBezTo>
                  <a:cubicBezTo>
                    <a:pt x="79" y="205"/>
                    <a:pt x="88" y="229"/>
                    <a:pt x="106" y="248"/>
                  </a:cubicBezTo>
                  <a:cubicBezTo>
                    <a:pt x="123" y="267"/>
                    <a:pt x="146" y="276"/>
                    <a:pt x="174" y="276"/>
                  </a:cubicBezTo>
                  <a:cubicBezTo>
                    <a:pt x="191" y="276"/>
                    <a:pt x="207" y="272"/>
                    <a:pt x="224" y="266"/>
                  </a:cubicBezTo>
                  <a:cubicBezTo>
                    <a:pt x="240" y="259"/>
                    <a:pt x="257" y="248"/>
                    <a:pt x="273" y="23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54" y="331"/>
                    <a:pt x="239" y="338"/>
                    <a:pt x="222" y="343"/>
                  </a:cubicBezTo>
                  <a:cubicBezTo>
                    <a:pt x="206" y="348"/>
                    <a:pt x="188" y="351"/>
                    <a:pt x="170" y="351"/>
                  </a:cubicBezTo>
                  <a:cubicBezTo>
                    <a:pt x="151" y="351"/>
                    <a:pt x="132" y="348"/>
                    <a:pt x="115" y="342"/>
                  </a:cubicBezTo>
                  <a:cubicBezTo>
                    <a:pt x="97" y="336"/>
                    <a:pt x="81" y="327"/>
                    <a:pt x="66" y="315"/>
                  </a:cubicBezTo>
                  <a:cubicBezTo>
                    <a:pt x="44" y="298"/>
                    <a:pt x="28" y="278"/>
                    <a:pt x="17" y="254"/>
                  </a:cubicBezTo>
                  <a:cubicBezTo>
                    <a:pt x="6" y="230"/>
                    <a:pt x="0" y="204"/>
                    <a:pt x="0" y="176"/>
                  </a:cubicBezTo>
                  <a:cubicBezTo>
                    <a:pt x="0" y="151"/>
                    <a:pt x="4" y="129"/>
                    <a:pt x="13" y="107"/>
                  </a:cubicBezTo>
                  <a:cubicBezTo>
                    <a:pt x="21" y="86"/>
                    <a:pt x="33" y="67"/>
                    <a:pt x="49" y="51"/>
                  </a:cubicBezTo>
                  <a:cubicBezTo>
                    <a:pt x="65" y="35"/>
                    <a:pt x="83" y="22"/>
                    <a:pt x="104" y="13"/>
                  </a:cubicBezTo>
                  <a:cubicBezTo>
                    <a:pt x="125" y="5"/>
                    <a:pt x="147" y="0"/>
                    <a:pt x="171" y="0"/>
                  </a:cubicBezTo>
                  <a:cubicBezTo>
                    <a:pt x="189" y="0"/>
                    <a:pt x="207" y="3"/>
                    <a:pt x="224" y="8"/>
                  </a:cubicBezTo>
                  <a:cubicBezTo>
                    <a:pt x="240" y="13"/>
                    <a:pt x="256" y="21"/>
                    <a:pt x="272" y="31"/>
                  </a:cubicBezTo>
                  <a:lnTo>
                    <a:pt x="2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796" y="1382"/>
              <a:ext cx="795" cy="807"/>
            </a:xfrm>
            <a:custGeom>
              <a:avLst/>
              <a:gdLst>
                <a:gd name="T0" fmla="*/ 0 w 795"/>
                <a:gd name="T1" fmla="*/ 807 h 807"/>
                <a:gd name="T2" fmla="*/ 395 w 795"/>
                <a:gd name="T3" fmla="*/ 0 h 807"/>
                <a:gd name="T4" fmla="*/ 407 w 795"/>
                <a:gd name="T5" fmla="*/ 0 h 807"/>
                <a:gd name="T6" fmla="*/ 795 w 795"/>
                <a:gd name="T7" fmla="*/ 807 h 807"/>
                <a:gd name="T8" fmla="*/ 601 w 795"/>
                <a:gd name="T9" fmla="*/ 807 h 807"/>
                <a:gd name="T10" fmla="*/ 551 w 795"/>
                <a:gd name="T11" fmla="*/ 693 h 807"/>
                <a:gd name="T12" fmla="*/ 236 w 795"/>
                <a:gd name="T13" fmla="*/ 693 h 807"/>
                <a:gd name="T14" fmla="*/ 187 w 795"/>
                <a:gd name="T15" fmla="*/ 807 h 807"/>
                <a:gd name="T16" fmla="*/ 0 w 795"/>
                <a:gd name="T17" fmla="*/ 807 h 807"/>
                <a:gd name="T18" fmla="*/ 291 w 795"/>
                <a:gd name="T19" fmla="*/ 560 h 807"/>
                <a:gd name="T20" fmla="*/ 494 w 795"/>
                <a:gd name="T21" fmla="*/ 560 h 807"/>
                <a:gd name="T22" fmla="*/ 395 w 795"/>
                <a:gd name="T23" fmla="*/ 314 h 807"/>
                <a:gd name="T24" fmla="*/ 291 w 795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807">
                  <a:moveTo>
                    <a:pt x="0" y="807"/>
                  </a:moveTo>
                  <a:lnTo>
                    <a:pt x="395" y="0"/>
                  </a:lnTo>
                  <a:lnTo>
                    <a:pt x="407" y="0"/>
                  </a:lnTo>
                  <a:lnTo>
                    <a:pt x="795" y="807"/>
                  </a:lnTo>
                  <a:lnTo>
                    <a:pt x="601" y="807"/>
                  </a:lnTo>
                  <a:lnTo>
                    <a:pt x="551" y="693"/>
                  </a:lnTo>
                  <a:lnTo>
                    <a:pt x="236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4" y="560"/>
                  </a:lnTo>
                  <a:lnTo>
                    <a:pt x="395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650" y="1406"/>
              <a:ext cx="628" cy="783"/>
            </a:xfrm>
            <a:custGeom>
              <a:avLst/>
              <a:gdLst>
                <a:gd name="T0" fmla="*/ 0 w 265"/>
                <a:gd name="T1" fmla="*/ 329 h 329"/>
                <a:gd name="T2" fmla="*/ 0 w 265"/>
                <a:gd name="T3" fmla="*/ 0 h 329"/>
                <a:gd name="T4" fmla="*/ 85 w 265"/>
                <a:gd name="T5" fmla="*/ 0 h 329"/>
                <a:gd name="T6" fmla="*/ 148 w 265"/>
                <a:gd name="T7" fmla="*/ 6 h 329"/>
                <a:gd name="T8" fmla="*/ 187 w 265"/>
                <a:gd name="T9" fmla="*/ 24 h 329"/>
                <a:gd name="T10" fmla="*/ 216 w 265"/>
                <a:gd name="T11" fmla="*/ 56 h 329"/>
                <a:gd name="T12" fmla="*/ 226 w 265"/>
                <a:gd name="T13" fmla="*/ 97 h 329"/>
                <a:gd name="T14" fmla="*/ 210 w 265"/>
                <a:gd name="T15" fmla="*/ 151 h 329"/>
                <a:gd name="T16" fmla="*/ 164 w 265"/>
                <a:gd name="T17" fmla="*/ 188 h 329"/>
                <a:gd name="T18" fmla="*/ 265 w 265"/>
                <a:gd name="T19" fmla="*/ 329 h 329"/>
                <a:gd name="T20" fmla="*/ 175 w 265"/>
                <a:gd name="T21" fmla="*/ 329 h 329"/>
                <a:gd name="T22" fmla="*/ 87 w 265"/>
                <a:gd name="T23" fmla="*/ 200 h 329"/>
                <a:gd name="T24" fmla="*/ 76 w 265"/>
                <a:gd name="T25" fmla="*/ 200 h 329"/>
                <a:gd name="T26" fmla="*/ 76 w 265"/>
                <a:gd name="T27" fmla="*/ 329 h 329"/>
                <a:gd name="T28" fmla="*/ 0 w 265"/>
                <a:gd name="T29" fmla="*/ 329 h 329"/>
                <a:gd name="T30" fmla="*/ 89 w 265"/>
                <a:gd name="T31" fmla="*/ 60 h 329"/>
                <a:gd name="T32" fmla="*/ 76 w 265"/>
                <a:gd name="T33" fmla="*/ 60 h 329"/>
                <a:gd name="T34" fmla="*/ 76 w 265"/>
                <a:gd name="T35" fmla="*/ 151 h 329"/>
                <a:gd name="T36" fmla="*/ 93 w 265"/>
                <a:gd name="T37" fmla="*/ 151 h 329"/>
                <a:gd name="T38" fmla="*/ 138 w 265"/>
                <a:gd name="T39" fmla="*/ 139 h 329"/>
                <a:gd name="T40" fmla="*/ 154 w 265"/>
                <a:gd name="T41" fmla="*/ 105 h 329"/>
                <a:gd name="T42" fmla="*/ 139 w 265"/>
                <a:gd name="T43" fmla="*/ 71 h 329"/>
                <a:gd name="T44" fmla="*/ 89 w 265"/>
                <a:gd name="T45" fmla="*/ 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29">
                  <a:moveTo>
                    <a:pt x="0" y="3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2" y="0"/>
                    <a:pt x="133" y="2"/>
                    <a:pt x="148" y="6"/>
                  </a:cubicBezTo>
                  <a:cubicBezTo>
                    <a:pt x="162" y="9"/>
                    <a:pt x="176" y="15"/>
                    <a:pt x="187" y="24"/>
                  </a:cubicBezTo>
                  <a:cubicBezTo>
                    <a:pt x="199" y="32"/>
                    <a:pt x="209" y="43"/>
                    <a:pt x="216" y="56"/>
                  </a:cubicBezTo>
                  <a:cubicBezTo>
                    <a:pt x="222" y="69"/>
                    <a:pt x="226" y="83"/>
                    <a:pt x="226" y="97"/>
                  </a:cubicBezTo>
                  <a:cubicBezTo>
                    <a:pt x="226" y="118"/>
                    <a:pt x="220" y="136"/>
                    <a:pt x="210" y="151"/>
                  </a:cubicBezTo>
                  <a:cubicBezTo>
                    <a:pt x="199" y="167"/>
                    <a:pt x="184" y="179"/>
                    <a:pt x="164" y="188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175" y="329"/>
                    <a:pt x="175" y="329"/>
                    <a:pt x="175" y="329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329"/>
                    <a:pt x="76" y="329"/>
                    <a:pt x="76" y="329"/>
                  </a:cubicBezTo>
                  <a:lnTo>
                    <a:pt x="0" y="329"/>
                  </a:lnTo>
                  <a:close/>
                  <a:moveTo>
                    <a:pt x="89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113" y="151"/>
                    <a:pt x="128" y="147"/>
                    <a:pt x="138" y="139"/>
                  </a:cubicBezTo>
                  <a:cubicBezTo>
                    <a:pt x="149" y="131"/>
                    <a:pt x="154" y="120"/>
                    <a:pt x="154" y="105"/>
                  </a:cubicBezTo>
                  <a:cubicBezTo>
                    <a:pt x="154" y="89"/>
                    <a:pt x="149" y="78"/>
                    <a:pt x="139" y="71"/>
                  </a:cubicBezTo>
                  <a:cubicBezTo>
                    <a:pt x="128" y="64"/>
                    <a:pt x="112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256" y="1382"/>
              <a:ext cx="798" cy="807"/>
            </a:xfrm>
            <a:custGeom>
              <a:avLst/>
              <a:gdLst>
                <a:gd name="T0" fmla="*/ 0 w 798"/>
                <a:gd name="T1" fmla="*/ 807 h 807"/>
                <a:gd name="T2" fmla="*/ 398 w 798"/>
                <a:gd name="T3" fmla="*/ 0 h 807"/>
                <a:gd name="T4" fmla="*/ 410 w 798"/>
                <a:gd name="T5" fmla="*/ 0 h 807"/>
                <a:gd name="T6" fmla="*/ 798 w 798"/>
                <a:gd name="T7" fmla="*/ 807 h 807"/>
                <a:gd name="T8" fmla="*/ 604 w 798"/>
                <a:gd name="T9" fmla="*/ 807 h 807"/>
                <a:gd name="T10" fmla="*/ 554 w 798"/>
                <a:gd name="T11" fmla="*/ 693 h 807"/>
                <a:gd name="T12" fmla="*/ 239 w 798"/>
                <a:gd name="T13" fmla="*/ 693 h 807"/>
                <a:gd name="T14" fmla="*/ 187 w 798"/>
                <a:gd name="T15" fmla="*/ 807 h 807"/>
                <a:gd name="T16" fmla="*/ 0 w 798"/>
                <a:gd name="T17" fmla="*/ 807 h 807"/>
                <a:gd name="T18" fmla="*/ 291 w 798"/>
                <a:gd name="T19" fmla="*/ 560 h 807"/>
                <a:gd name="T20" fmla="*/ 497 w 798"/>
                <a:gd name="T21" fmla="*/ 560 h 807"/>
                <a:gd name="T22" fmla="*/ 396 w 798"/>
                <a:gd name="T23" fmla="*/ 314 h 807"/>
                <a:gd name="T24" fmla="*/ 291 w 798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807">
                  <a:moveTo>
                    <a:pt x="0" y="807"/>
                  </a:moveTo>
                  <a:lnTo>
                    <a:pt x="398" y="0"/>
                  </a:lnTo>
                  <a:lnTo>
                    <a:pt x="410" y="0"/>
                  </a:lnTo>
                  <a:lnTo>
                    <a:pt x="798" y="807"/>
                  </a:lnTo>
                  <a:lnTo>
                    <a:pt x="604" y="807"/>
                  </a:lnTo>
                  <a:lnTo>
                    <a:pt x="554" y="693"/>
                  </a:lnTo>
                  <a:lnTo>
                    <a:pt x="239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7" y="560"/>
                  </a:lnTo>
                  <a:lnTo>
                    <a:pt x="396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943" y="1406"/>
              <a:ext cx="679" cy="783"/>
            </a:xfrm>
            <a:custGeom>
              <a:avLst/>
              <a:gdLst>
                <a:gd name="T0" fmla="*/ 248 w 679"/>
                <a:gd name="T1" fmla="*/ 783 h 783"/>
                <a:gd name="T2" fmla="*/ 248 w 679"/>
                <a:gd name="T3" fmla="*/ 164 h 783"/>
                <a:gd name="T4" fmla="*/ 0 w 679"/>
                <a:gd name="T5" fmla="*/ 164 h 783"/>
                <a:gd name="T6" fmla="*/ 0 w 679"/>
                <a:gd name="T7" fmla="*/ 0 h 783"/>
                <a:gd name="T8" fmla="*/ 679 w 679"/>
                <a:gd name="T9" fmla="*/ 0 h 783"/>
                <a:gd name="T10" fmla="*/ 679 w 679"/>
                <a:gd name="T11" fmla="*/ 164 h 783"/>
                <a:gd name="T12" fmla="*/ 433 w 679"/>
                <a:gd name="T13" fmla="*/ 164 h 783"/>
                <a:gd name="T14" fmla="*/ 433 w 679"/>
                <a:gd name="T15" fmla="*/ 783 h 783"/>
                <a:gd name="T16" fmla="*/ 248 w 679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83">
                  <a:moveTo>
                    <a:pt x="248" y="783"/>
                  </a:moveTo>
                  <a:lnTo>
                    <a:pt x="24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79" y="164"/>
                  </a:lnTo>
                  <a:lnTo>
                    <a:pt x="433" y="164"/>
                  </a:lnTo>
                  <a:lnTo>
                    <a:pt x="433" y="783"/>
                  </a:lnTo>
                  <a:lnTo>
                    <a:pt x="24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11349861" y="6480136"/>
            <a:ext cx="0" cy="206693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118" y="491073"/>
            <a:ext cx="6728460" cy="926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118" y="1600200"/>
            <a:ext cx="6728461" cy="46725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955118" y="6533803"/>
            <a:ext cx="5869615" cy="178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79384" cy="685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44352" y="306520"/>
            <a:ext cx="6180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73"/>
            <a:ext cx="6739225" cy="9265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6739225" cy="4672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48056" y="6533803"/>
            <a:ext cx="6400769" cy="178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22778" y="0"/>
            <a:ext cx="4379383" cy="6858000"/>
          </a:xfrm>
          <a:custGeom>
            <a:avLst/>
            <a:gdLst/>
            <a:ahLst/>
            <a:cxnLst/>
            <a:rect l="l" t="t" r="r" b="b"/>
            <a:pathLst>
              <a:path w="3284537" h="5715000">
                <a:moveTo>
                  <a:pt x="0" y="0"/>
                </a:moveTo>
                <a:lnTo>
                  <a:pt x="3284537" y="0"/>
                </a:lnTo>
                <a:lnTo>
                  <a:pt x="3284537" y="5715000"/>
                </a:lnTo>
                <a:lnTo>
                  <a:pt x="0" y="5715000"/>
                </a:lnTo>
                <a:close/>
              </a:path>
            </a:pathLst>
          </a:custGeom>
          <a:noFill/>
        </p:spPr>
        <p:txBody>
          <a:bodyPr bIns="936000" anchor="ctr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91073"/>
            <a:ext cx="10957984" cy="9265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57984" cy="4672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8055" y="6533803"/>
            <a:ext cx="9280524" cy="1787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6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707" y="6533803"/>
            <a:ext cx="235973" cy="1787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D0B0-4695-4BA0-91BD-50156A1C2AF4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1469426" y="6520816"/>
            <a:ext cx="581589" cy="125599"/>
            <a:chOff x="1138" y="1380"/>
            <a:chExt cx="3484" cy="836"/>
          </a:xfrm>
          <a:solidFill>
            <a:schemeClr val="accent2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138" y="1380"/>
              <a:ext cx="646" cy="836"/>
            </a:xfrm>
            <a:custGeom>
              <a:avLst/>
              <a:gdLst>
                <a:gd name="T0" fmla="*/ 263 w 273"/>
                <a:gd name="T1" fmla="*/ 115 h 351"/>
                <a:gd name="T2" fmla="*/ 220 w 273"/>
                <a:gd name="T3" fmla="*/ 83 h 351"/>
                <a:gd name="T4" fmla="*/ 174 w 273"/>
                <a:gd name="T5" fmla="*/ 72 h 351"/>
                <a:gd name="T6" fmla="*/ 106 w 273"/>
                <a:gd name="T7" fmla="*/ 101 h 351"/>
                <a:gd name="T8" fmla="*/ 79 w 273"/>
                <a:gd name="T9" fmla="*/ 175 h 351"/>
                <a:gd name="T10" fmla="*/ 106 w 273"/>
                <a:gd name="T11" fmla="*/ 248 h 351"/>
                <a:gd name="T12" fmla="*/ 174 w 273"/>
                <a:gd name="T13" fmla="*/ 276 h 351"/>
                <a:gd name="T14" fmla="*/ 224 w 273"/>
                <a:gd name="T15" fmla="*/ 266 h 351"/>
                <a:gd name="T16" fmla="*/ 273 w 273"/>
                <a:gd name="T17" fmla="*/ 234 h 351"/>
                <a:gd name="T18" fmla="*/ 268 w 273"/>
                <a:gd name="T19" fmla="*/ 322 h 351"/>
                <a:gd name="T20" fmla="*/ 222 w 273"/>
                <a:gd name="T21" fmla="*/ 343 h 351"/>
                <a:gd name="T22" fmla="*/ 170 w 273"/>
                <a:gd name="T23" fmla="*/ 351 h 351"/>
                <a:gd name="T24" fmla="*/ 115 w 273"/>
                <a:gd name="T25" fmla="*/ 342 h 351"/>
                <a:gd name="T26" fmla="*/ 66 w 273"/>
                <a:gd name="T27" fmla="*/ 315 h 351"/>
                <a:gd name="T28" fmla="*/ 17 w 273"/>
                <a:gd name="T29" fmla="*/ 254 h 351"/>
                <a:gd name="T30" fmla="*/ 0 w 273"/>
                <a:gd name="T31" fmla="*/ 176 h 351"/>
                <a:gd name="T32" fmla="*/ 13 w 273"/>
                <a:gd name="T33" fmla="*/ 107 h 351"/>
                <a:gd name="T34" fmla="*/ 49 w 273"/>
                <a:gd name="T35" fmla="*/ 51 h 351"/>
                <a:gd name="T36" fmla="*/ 104 w 273"/>
                <a:gd name="T37" fmla="*/ 13 h 351"/>
                <a:gd name="T38" fmla="*/ 171 w 273"/>
                <a:gd name="T39" fmla="*/ 0 h 351"/>
                <a:gd name="T40" fmla="*/ 224 w 273"/>
                <a:gd name="T41" fmla="*/ 8 h 351"/>
                <a:gd name="T42" fmla="*/ 272 w 273"/>
                <a:gd name="T43" fmla="*/ 31 h 351"/>
                <a:gd name="T44" fmla="*/ 263 w 273"/>
                <a:gd name="T45" fmla="*/ 11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51">
                  <a:moveTo>
                    <a:pt x="263" y="115"/>
                  </a:moveTo>
                  <a:cubicBezTo>
                    <a:pt x="249" y="101"/>
                    <a:pt x="235" y="90"/>
                    <a:pt x="220" y="83"/>
                  </a:cubicBezTo>
                  <a:cubicBezTo>
                    <a:pt x="205" y="76"/>
                    <a:pt x="190" y="72"/>
                    <a:pt x="174" y="72"/>
                  </a:cubicBezTo>
                  <a:cubicBezTo>
                    <a:pt x="146" y="72"/>
                    <a:pt x="124" y="82"/>
                    <a:pt x="106" y="101"/>
                  </a:cubicBezTo>
                  <a:cubicBezTo>
                    <a:pt x="88" y="120"/>
                    <a:pt x="79" y="145"/>
                    <a:pt x="79" y="175"/>
                  </a:cubicBezTo>
                  <a:cubicBezTo>
                    <a:pt x="79" y="205"/>
                    <a:pt x="88" y="229"/>
                    <a:pt x="106" y="248"/>
                  </a:cubicBezTo>
                  <a:cubicBezTo>
                    <a:pt x="123" y="267"/>
                    <a:pt x="146" y="276"/>
                    <a:pt x="174" y="276"/>
                  </a:cubicBezTo>
                  <a:cubicBezTo>
                    <a:pt x="191" y="276"/>
                    <a:pt x="207" y="272"/>
                    <a:pt x="224" y="266"/>
                  </a:cubicBezTo>
                  <a:cubicBezTo>
                    <a:pt x="240" y="259"/>
                    <a:pt x="257" y="248"/>
                    <a:pt x="273" y="23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54" y="331"/>
                    <a:pt x="239" y="338"/>
                    <a:pt x="222" y="343"/>
                  </a:cubicBezTo>
                  <a:cubicBezTo>
                    <a:pt x="206" y="348"/>
                    <a:pt x="188" y="351"/>
                    <a:pt x="170" y="351"/>
                  </a:cubicBezTo>
                  <a:cubicBezTo>
                    <a:pt x="151" y="351"/>
                    <a:pt x="132" y="348"/>
                    <a:pt x="115" y="342"/>
                  </a:cubicBezTo>
                  <a:cubicBezTo>
                    <a:pt x="97" y="336"/>
                    <a:pt x="81" y="327"/>
                    <a:pt x="66" y="315"/>
                  </a:cubicBezTo>
                  <a:cubicBezTo>
                    <a:pt x="44" y="298"/>
                    <a:pt x="28" y="278"/>
                    <a:pt x="17" y="254"/>
                  </a:cubicBezTo>
                  <a:cubicBezTo>
                    <a:pt x="6" y="230"/>
                    <a:pt x="0" y="204"/>
                    <a:pt x="0" y="176"/>
                  </a:cubicBezTo>
                  <a:cubicBezTo>
                    <a:pt x="0" y="151"/>
                    <a:pt x="4" y="129"/>
                    <a:pt x="13" y="107"/>
                  </a:cubicBezTo>
                  <a:cubicBezTo>
                    <a:pt x="21" y="86"/>
                    <a:pt x="33" y="67"/>
                    <a:pt x="49" y="51"/>
                  </a:cubicBezTo>
                  <a:cubicBezTo>
                    <a:pt x="65" y="35"/>
                    <a:pt x="83" y="22"/>
                    <a:pt x="104" y="13"/>
                  </a:cubicBezTo>
                  <a:cubicBezTo>
                    <a:pt x="125" y="5"/>
                    <a:pt x="147" y="0"/>
                    <a:pt x="171" y="0"/>
                  </a:cubicBezTo>
                  <a:cubicBezTo>
                    <a:pt x="189" y="0"/>
                    <a:pt x="207" y="3"/>
                    <a:pt x="224" y="8"/>
                  </a:cubicBezTo>
                  <a:cubicBezTo>
                    <a:pt x="240" y="13"/>
                    <a:pt x="256" y="21"/>
                    <a:pt x="272" y="31"/>
                  </a:cubicBezTo>
                  <a:lnTo>
                    <a:pt x="2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796" y="1382"/>
              <a:ext cx="795" cy="807"/>
            </a:xfrm>
            <a:custGeom>
              <a:avLst/>
              <a:gdLst>
                <a:gd name="T0" fmla="*/ 0 w 795"/>
                <a:gd name="T1" fmla="*/ 807 h 807"/>
                <a:gd name="T2" fmla="*/ 395 w 795"/>
                <a:gd name="T3" fmla="*/ 0 h 807"/>
                <a:gd name="T4" fmla="*/ 407 w 795"/>
                <a:gd name="T5" fmla="*/ 0 h 807"/>
                <a:gd name="T6" fmla="*/ 795 w 795"/>
                <a:gd name="T7" fmla="*/ 807 h 807"/>
                <a:gd name="T8" fmla="*/ 601 w 795"/>
                <a:gd name="T9" fmla="*/ 807 h 807"/>
                <a:gd name="T10" fmla="*/ 551 w 795"/>
                <a:gd name="T11" fmla="*/ 693 h 807"/>
                <a:gd name="T12" fmla="*/ 236 w 795"/>
                <a:gd name="T13" fmla="*/ 693 h 807"/>
                <a:gd name="T14" fmla="*/ 187 w 795"/>
                <a:gd name="T15" fmla="*/ 807 h 807"/>
                <a:gd name="T16" fmla="*/ 0 w 795"/>
                <a:gd name="T17" fmla="*/ 807 h 807"/>
                <a:gd name="T18" fmla="*/ 291 w 795"/>
                <a:gd name="T19" fmla="*/ 560 h 807"/>
                <a:gd name="T20" fmla="*/ 494 w 795"/>
                <a:gd name="T21" fmla="*/ 560 h 807"/>
                <a:gd name="T22" fmla="*/ 395 w 795"/>
                <a:gd name="T23" fmla="*/ 314 h 807"/>
                <a:gd name="T24" fmla="*/ 291 w 795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807">
                  <a:moveTo>
                    <a:pt x="0" y="807"/>
                  </a:moveTo>
                  <a:lnTo>
                    <a:pt x="395" y="0"/>
                  </a:lnTo>
                  <a:lnTo>
                    <a:pt x="407" y="0"/>
                  </a:lnTo>
                  <a:lnTo>
                    <a:pt x="795" y="807"/>
                  </a:lnTo>
                  <a:lnTo>
                    <a:pt x="601" y="807"/>
                  </a:lnTo>
                  <a:lnTo>
                    <a:pt x="551" y="693"/>
                  </a:lnTo>
                  <a:lnTo>
                    <a:pt x="236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4" y="560"/>
                  </a:lnTo>
                  <a:lnTo>
                    <a:pt x="395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650" y="1406"/>
              <a:ext cx="628" cy="783"/>
            </a:xfrm>
            <a:custGeom>
              <a:avLst/>
              <a:gdLst>
                <a:gd name="T0" fmla="*/ 0 w 265"/>
                <a:gd name="T1" fmla="*/ 329 h 329"/>
                <a:gd name="T2" fmla="*/ 0 w 265"/>
                <a:gd name="T3" fmla="*/ 0 h 329"/>
                <a:gd name="T4" fmla="*/ 85 w 265"/>
                <a:gd name="T5" fmla="*/ 0 h 329"/>
                <a:gd name="T6" fmla="*/ 148 w 265"/>
                <a:gd name="T7" fmla="*/ 6 h 329"/>
                <a:gd name="T8" fmla="*/ 187 w 265"/>
                <a:gd name="T9" fmla="*/ 24 h 329"/>
                <a:gd name="T10" fmla="*/ 216 w 265"/>
                <a:gd name="T11" fmla="*/ 56 h 329"/>
                <a:gd name="T12" fmla="*/ 226 w 265"/>
                <a:gd name="T13" fmla="*/ 97 h 329"/>
                <a:gd name="T14" fmla="*/ 210 w 265"/>
                <a:gd name="T15" fmla="*/ 151 h 329"/>
                <a:gd name="T16" fmla="*/ 164 w 265"/>
                <a:gd name="T17" fmla="*/ 188 h 329"/>
                <a:gd name="T18" fmla="*/ 265 w 265"/>
                <a:gd name="T19" fmla="*/ 329 h 329"/>
                <a:gd name="T20" fmla="*/ 175 w 265"/>
                <a:gd name="T21" fmla="*/ 329 h 329"/>
                <a:gd name="T22" fmla="*/ 87 w 265"/>
                <a:gd name="T23" fmla="*/ 200 h 329"/>
                <a:gd name="T24" fmla="*/ 76 w 265"/>
                <a:gd name="T25" fmla="*/ 200 h 329"/>
                <a:gd name="T26" fmla="*/ 76 w 265"/>
                <a:gd name="T27" fmla="*/ 329 h 329"/>
                <a:gd name="T28" fmla="*/ 0 w 265"/>
                <a:gd name="T29" fmla="*/ 329 h 329"/>
                <a:gd name="T30" fmla="*/ 89 w 265"/>
                <a:gd name="T31" fmla="*/ 60 h 329"/>
                <a:gd name="T32" fmla="*/ 76 w 265"/>
                <a:gd name="T33" fmla="*/ 60 h 329"/>
                <a:gd name="T34" fmla="*/ 76 w 265"/>
                <a:gd name="T35" fmla="*/ 151 h 329"/>
                <a:gd name="T36" fmla="*/ 93 w 265"/>
                <a:gd name="T37" fmla="*/ 151 h 329"/>
                <a:gd name="T38" fmla="*/ 138 w 265"/>
                <a:gd name="T39" fmla="*/ 139 h 329"/>
                <a:gd name="T40" fmla="*/ 154 w 265"/>
                <a:gd name="T41" fmla="*/ 105 h 329"/>
                <a:gd name="T42" fmla="*/ 139 w 265"/>
                <a:gd name="T43" fmla="*/ 71 h 329"/>
                <a:gd name="T44" fmla="*/ 89 w 265"/>
                <a:gd name="T45" fmla="*/ 6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" h="329">
                  <a:moveTo>
                    <a:pt x="0" y="3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2" y="0"/>
                    <a:pt x="133" y="2"/>
                    <a:pt x="148" y="6"/>
                  </a:cubicBezTo>
                  <a:cubicBezTo>
                    <a:pt x="162" y="9"/>
                    <a:pt x="176" y="15"/>
                    <a:pt x="187" y="24"/>
                  </a:cubicBezTo>
                  <a:cubicBezTo>
                    <a:pt x="199" y="32"/>
                    <a:pt x="209" y="43"/>
                    <a:pt x="216" y="56"/>
                  </a:cubicBezTo>
                  <a:cubicBezTo>
                    <a:pt x="222" y="69"/>
                    <a:pt x="226" y="83"/>
                    <a:pt x="226" y="97"/>
                  </a:cubicBezTo>
                  <a:cubicBezTo>
                    <a:pt x="226" y="118"/>
                    <a:pt x="220" y="136"/>
                    <a:pt x="210" y="151"/>
                  </a:cubicBezTo>
                  <a:cubicBezTo>
                    <a:pt x="199" y="167"/>
                    <a:pt x="184" y="179"/>
                    <a:pt x="164" y="188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175" y="329"/>
                    <a:pt x="175" y="329"/>
                    <a:pt x="175" y="329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329"/>
                    <a:pt x="76" y="329"/>
                    <a:pt x="76" y="329"/>
                  </a:cubicBezTo>
                  <a:lnTo>
                    <a:pt x="0" y="329"/>
                  </a:lnTo>
                  <a:close/>
                  <a:moveTo>
                    <a:pt x="89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113" y="151"/>
                    <a:pt x="128" y="147"/>
                    <a:pt x="138" y="139"/>
                  </a:cubicBezTo>
                  <a:cubicBezTo>
                    <a:pt x="149" y="131"/>
                    <a:pt x="154" y="120"/>
                    <a:pt x="154" y="105"/>
                  </a:cubicBezTo>
                  <a:cubicBezTo>
                    <a:pt x="154" y="89"/>
                    <a:pt x="149" y="78"/>
                    <a:pt x="139" y="71"/>
                  </a:cubicBezTo>
                  <a:cubicBezTo>
                    <a:pt x="128" y="64"/>
                    <a:pt x="112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56" y="1382"/>
              <a:ext cx="798" cy="807"/>
            </a:xfrm>
            <a:custGeom>
              <a:avLst/>
              <a:gdLst>
                <a:gd name="T0" fmla="*/ 0 w 798"/>
                <a:gd name="T1" fmla="*/ 807 h 807"/>
                <a:gd name="T2" fmla="*/ 398 w 798"/>
                <a:gd name="T3" fmla="*/ 0 h 807"/>
                <a:gd name="T4" fmla="*/ 410 w 798"/>
                <a:gd name="T5" fmla="*/ 0 h 807"/>
                <a:gd name="T6" fmla="*/ 798 w 798"/>
                <a:gd name="T7" fmla="*/ 807 h 807"/>
                <a:gd name="T8" fmla="*/ 604 w 798"/>
                <a:gd name="T9" fmla="*/ 807 h 807"/>
                <a:gd name="T10" fmla="*/ 554 w 798"/>
                <a:gd name="T11" fmla="*/ 693 h 807"/>
                <a:gd name="T12" fmla="*/ 239 w 798"/>
                <a:gd name="T13" fmla="*/ 693 h 807"/>
                <a:gd name="T14" fmla="*/ 187 w 798"/>
                <a:gd name="T15" fmla="*/ 807 h 807"/>
                <a:gd name="T16" fmla="*/ 0 w 798"/>
                <a:gd name="T17" fmla="*/ 807 h 807"/>
                <a:gd name="T18" fmla="*/ 291 w 798"/>
                <a:gd name="T19" fmla="*/ 560 h 807"/>
                <a:gd name="T20" fmla="*/ 497 w 798"/>
                <a:gd name="T21" fmla="*/ 560 h 807"/>
                <a:gd name="T22" fmla="*/ 396 w 798"/>
                <a:gd name="T23" fmla="*/ 314 h 807"/>
                <a:gd name="T24" fmla="*/ 291 w 798"/>
                <a:gd name="T25" fmla="*/ 56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8" h="807">
                  <a:moveTo>
                    <a:pt x="0" y="807"/>
                  </a:moveTo>
                  <a:lnTo>
                    <a:pt x="398" y="0"/>
                  </a:lnTo>
                  <a:lnTo>
                    <a:pt x="410" y="0"/>
                  </a:lnTo>
                  <a:lnTo>
                    <a:pt x="798" y="807"/>
                  </a:lnTo>
                  <a:lnTo>
                    <a:pt x="604" y="807"/>
                  </a:lnTo>
                  <a:lnTo>
                    <a:pt x="554" y="693"/>
                  </a:lnTo>
                  <a:lnTo>
                    <a:pt x="239" y="693"/>
                  </a:lnTo>
                  <a:lnTo>
                    <a:pt x="187" y="807"/>
                  </a:lnTo>
                  <a:lnTo>
                    <a:pt x="0" y="807"/>
                  </a:lnTo>
                  <a:close/>
                  <a:moveTo>
                    <a:pt x="291" y="560"/>
                  </a:moveTo>
                  <a:lnTo>
                    <a:pt x="497" y="560"/>
                  </a:lnTo>
                  <a:lnTo>
                    <a:pt x="396" y="314"/>
                  </a:lnTo>
                  <a:lnTo>
                    <a:pt x="291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943" y="1406"/>
              <a:ext cx="679" cy="783"/>
            </a:xfrm>
            <a:custGeom>
              <a:avLst/>
              <a:gdLst>
                <a:gd name="T0" fmla="*/ 248 w 679"/>
                <a:gd name="T1" fmla="*/ 783 h 783"/>
                <a:gd name="T2" fmla="*/ 248 w 679"/>
                <a:gd name="T3" fmla="*/ 164 h 783"/>
                <a:gd name="T4" fmla="*/ 0 w 679"/>
                <a:gd name="T5" fmla="*/ 164 h 783"/>
                <a:gd name="T6" fmla="*/ 0 w 679"/>
                <a:gd name="T7" fmla="*/ 0 h 783"/>
                <a:gd name="T8" fmla="*/ 679 w 679"/>
                <a:gd name="T9" fmla="*/ 0 h 783"/>
                <a:gd name="T10" fmla="*/ 679 w 679"/>
                <a:gd name="T11" fmla="*/ 164 h 783"/>
                <a:gd name="T12" fmla="*/ 433 w 679"/>
                <a:gd name="T13" fmla="*/ 164 h 783"/>
                <a:gd name="T14" fmla="*/ 433 w 679"/>
                <a:gd name="T15" fmla="*/ 783 h 783"/>
                <a:gd name="T16" fmla="*/ 248 w 679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83">
                  <a:moveTo>
                    <a:pt x="248" y="783"/>
                  </a:moveTo>
                  <a:lnTo>
                    <a:pt x="248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79" y="164"/>
                  </a:lnTo>
                  <a:lnTo>
                    <a:pt x="433" y="164"/>
                  </a:lnTo>
                  <a:lnTo>
                    <a:pt x="433" y="783"/>
                  </a:lnTo>
                  <a:lnTo>
                    <a:pt x="248" y="7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624417" y="306520"/>
            <a:ext cx="6180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5415" y="6564283"/>
            <a:ext cx="0" cy="156557"/>
          </a:xfrm>
          <a:prstGeom prst="line">
            <a:avLst/>
          </a:prstGeom>
          <a:ln w="63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49861" y="6480136"/>
            <a:ext cx="0" cy="206693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97280" rtl="0" eaLnBrk="1" latinLnBrk="0" hangingPunct="1">
        <a:lnSpc>
          <a:spcPct val="80000"/>
        </a:lnSpc>
        <a:spcBef>
          <a:spcPct val="0"/>
        </a:spcBef>
        <a:buNone/>
        <a:defRPr sz="288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ts val="240"/>
        </a:spcBef>
        <a:spcAft>
          <a:spcPts val="240"/>
        </a:spcAft>
        <a:buFont typeface="Arial" panose="020B0604020202020204" pitchFamily="34" charset="0"/>
        <a:buNone/>
        <a:defRPr sz="1920" kern="1200">
          <a:solidFill>
            <a:schemeClr val="tx2"/>
          </a:solidFill>
          <a:latin typeface="+mn-lt"/>
          <a:ea typeface="+mn-ea"/>
          <a:cs typeface="+mn-cs"/>
        </a:defRPr>
      </a:lvl1pPr>
      <a:lvl2pPr marL="215266" indent="-215266" algn="l" defTabSz="1097280" rtl="0" eaLnBrk="1" latinLnBrk="0" hangingPunct="1">
        <a:spcBef>
          <a:spcPts val="240"/>
        </a:spcBef>
        <a:spcAft>
          <a:spcPts val="240"/>
        </a:spcAft>
        <a:buFont typeface="Arial" panose="020B0604020202020204" pitchFamily="34" charset="0"/>
        <a:buChar char="•"/>
        <a:defRPr sz="1920" kern="1200">
          <a:solidFill>
            <a:schemeClr val="tx2"/>
          </a:solidFill>
          <a:latin typeface="+mn-lt"/>
          <a:ea typeface="+mn-ea"/>
          <a:cs typeface="+mn-cs"/>
        </a:defRPr>
      </a:lvl2pPr>
      <a:lvl3pPr marL="541020" indent="-325756" algn="l" defTabSz="1097280" rtl="0" eaLnBrk="1" latinLnBrk="0" hangingPunct="1">
        <a:spcBef>
          <a:spcPts val="240"/>
        </a:spcBef>
        <a:spcAft>
          <a:spcPts val="240"/>
        </a:spcAft>
        <a:buFont typeface="Geometr415 Lt BT" panose="020B0502020204020303" pitchFamily="34" charset="0"/>
        <a:buChar char="−"/>
        <a:defRPr sz="192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320040" algn="l" defTabSz="1097280" rtl="0" eaLnBrk="1" latinLnBrk="0" hangingPunct="1">
        <a:spcBef>
          <a:spcPts val="240"/>
        </a:spcBef>
        <a:spcAft>
          <a:spcPts val="240"/>
        </a:spcAft>
        <a:buFont typeface="Geometr415 Lt BT" panose="020B0502020204020303" pitchFamily="34" charset="0"/>
        <a:buChar char="−"/>
        <a:defRPr sz="192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97280" rtl="0" eaLnBrk="1" latinLnBrk="0" hangingPunct="1">
        <a:spcBef>
          <a:spcPts val="1200"/>
        </a:spcBef>
        <a:spcAft>
          <a:spcPts val="240"/>
        </a:spcAft>
        <a:buFont typeface="Arial" panose="020B0604020202020204" pitchFamily="34" charset="0"/>
        <a:buNone/>
        <a:defRPr sz="1920" kern="1200" cap="all" baseline="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97280" rtl="0" eaLnBrk="1" latinLnBrk="0" hangingPunct="1">
        <a:spcBef>
          <a:spcPts val="1200"/>
        </a:spcBef>
        <a:spcAft>
          <a:spcPts val="240"/>
        </a:spcAft>
        <a:buFont typeface="Arial" panose="020B0604020202020204" pitchFamily="34" charset="0"/>
        <a:buNone/>
        <a:defRPr sz="1920" kern="1200" cap="all" baseline="0">
          <a:solidFill>
            <a:schemeClr val="accent2"/>
          </a:solidFill>
          <a:latin typeface="+mj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chart" Target="../charts/chart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Mercado publicitario y prensa online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4417" y="5042818"/>
            <a:ext cx="6623876" cy="1086475"/>
          </a:xfrm>
        </p:spPr>
        <p:txBody>
          <a:bodyPr>
            <a:normAutofit/>
          </a:bodyPr>
          <a:lstStyle/>
          <a:p>
            <a:r>
              <a:rPr lang="en-US" dirty="0" smtClean="0"/>
              <a:t>IESE, IME – Institute of Media </a:t>
            </a:r>
            <a:r>
              <a:rPr lang="en-US" dirty="0" err="1" smtClean="0"/>
              <a:t>Enterntainment</a:t>
            </a:r>
            <a:endParaRPr lang="en-US" dirty="0" smtClean="0"/>
          </a:p>
          <a:p>
            <a:r>
              <a:rPr lang="en-US" dirty="0" smtClean="0"/>
              <a:t>Madrid, 27 de </a:t>
            </a:r>
            <a:r>
              <a:rPr lang="en-US" dirty="0" err="1" smtClean="0"/>
              <a:t>Febrero</a:t>
            </a:r>
            <a:r>
              <a:rPr lang="en-US" dirty="0" smtClean="0"/>
              <a:t> de 2017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9EAD0B0-4695-4BA0-91BD-50156A1C2A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943828" y="1679206"/>
            <a:ext cx="10109923" cy="35481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722" tIns="30862" rIns="61722" bIns="30862" numCol="1" rtlCol="0" anchor="t" anchorCtr="0" compatLnSpc="1">
            <a:prstTxWarp prst="textNoShape">
              <a:avLst/>
            </a:prstTxWarp>
          </a:bodyPr>
          <a:lstStyle/>
          <a:p>
            <a:pPr defTabSz="1005126" fontAlgn="base">
              <a:spcBef>
                <a:spcPct val="0"/>
              </a:spcBef>
              <a:spcAft>
                <a:spcPct val="0"/>
              </a:spcAft>
            </a:pPr>
            <a:endParaRPr lang="en-US" sz="189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24763" y="504170"/>
            <a:ext cx="10028988" cy="1028700"/>
          </a:xfrm>
          <a:prstGeom prst="rect">
            <a:avLst/>
          </a:prstGeom>
        </p:spPr>
        <p:txBody>
          <a:bodyPr/>
          <a:lstStyle/>
          <a:p>
            <a:r>
              <a:rPr lang="en-US" sz="2970" dirty="0" smtClean="0"/>
              <a:t>EL </a:t>
            </a:r>
            <a:r>
              <a:rPr lang="en-US" sz="2970" dirty="0"/>
              <a:t>MERCADO </a:t>
            </a:r>
            <a:r>
              <a:rPr lang="en-US" sz="2970" dirty="0" smtClean="0"/>
              <a:t>PUBLICITARIO RALENTIZANDO EL CRECIMIENTO CONSEGUIDO DESDE 2014</a:t>
            </a:r>
            <a:endParaRPr lang="es-ES" sz="243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668714" y="6063801"/>
            <a:ext cx="53793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IAB (Internet, incluye display y search), 2016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estimación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Carat 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915036372"/>
              </p:ext>
            </p:extLst>
          </p:nvPr>
        </p:nvGraphicFramePr>
        <p:xfrm>
          <a:off x="1391411" y="1679206"/>
          <a:ext cx="9057281" cy="424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2201658" y="1512540"/>
            <a:ext cx="323018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Inversión </a:t>
            </a:r>
            <a:r>
              <a:rPr lang="es-ES" sz="168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real</a:t>
            </a:r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 estimada, Millones €</a:t>
            </a:r>
          </a:p>
          <a:p>
            <a:pPr defTabSz="1097280"/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% Crecimiento vs año anterior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911478" y="1627910"/>
            <a:ext cx="129600" cy="12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6001" y="1892160"/>
            <a:ext cx="419754" cy="86400"/>
            <a:chOff x="532800" y="1576800"/>
            <a:chExt cx="349795" cy="72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2800" y="1612800"/>
              <a:ext cx="349795" cy="0"/>
            </a:xfrm>
            <a:prstGeom prst="line">
              <a:avLst/>
            </a:prstGeom>
            <a:ln w="28575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71697" y="1576800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8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Rectángulo"/>
          <p:cNvSpPr/>
          <p:nvPr/>
        </p:nvSpPr>
        <p:spPr bwMode="auto">
          <a:xfrm>
            <a:off x="1915936" y="1714765"/>
            <a:ext cx="8651761" cy="4520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722" tIns="30862" rIns="61722" bIns="30862" numCol="1" rtlCol="0" anchor="t" anchorCtr="0" compatLnSpc="1">
            <a:prstTxWarp prst="textNoShape">
              <a:avLst/>
            </a:prstTxWarp>
          </a:bodyPr>
          <a:lstStyle/>
          <a:p>
            <a:pPr defTabSz="1005126" fontAlgn="base">
              <a:spcBef>
                <a:spcPct val="0"/>
              </a:spcBef>
              <a:spcAft>
                <a:spcPct val="0"/>
              </a:spcAft>
            </a:pPr>
            <a:endParaRPr lang="en-US" sz="189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4" name="73 Gráfico"/>
          <p:cNvGraphicFramePr/>
          <p:nvPr>
            <p:extLst>
              <p:ext uri="{D42A27DB-BD31-4B8C-83A1-F6EECF244321}">
                <p14:modId xmlns:p14="http://schemas.microsoft.com/office/powerpoint/2010/main" val="2922739292"/>
              </p:ext>
            </p:extLst>
          </p:nvPr>
        </p:nvGraphicFramePr>
        <p:xfrm>
          <a:off x="609601" y="1714766"/>
          <a:ext cx="10249729" cy="421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48302" y="539477"/>
            <a:ext cx="10749688" cy="1028700"/>
          </a:xfrm>
          <a:prstGeom prst="rect">
            <a:avLst/>
          </a:prstGeom>
        </p:spPr>
        <p:txBody>
          <a:bodyPr/>
          <a:lstStyle/>
          <a:p>
            <a:r>
              <a:rPr lang="es-ES" sz="2700" dirty="0" smtClean="0"/>
              <a:t>LOS GRANDES PLAYERS DE LA PUBLICIDAD TIENEN NUEVOS ACTORES </a:t>
            </a:r>
            <a:endParaRPr lang="es-ES" sz="2160" dirty="0"/>
          </a:p>
        </p:txBody>
      </p:sp>
      <p:graphicFrame>
        <p:nvGraphicFramePr>
          <p:cNvPr id="57" name="5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05472"/>
              </p:ext>
            </p:extLst>
          </p:nvPr>
        </p:nvGraphicFramePr>
        <p:xfrm>
          <a:off x="6251367" y="1778743"/>
          <a:ext cx="1351324" cy="4144560"/>
        </p:xfrm>
        <a:graphic>
          <a:graphicData uri="http://schemas.openxmlformats.org/drawingml/2006/table">
            <a:tbl>
              <a:tblPr/>
              <a:tblGrid>
                <a:gridCol w="1351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_tradnl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24,2%</a:t>
                      </a:r>
                      <a:endParaRPr kumimoji="1"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21,9%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16,1%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7,4%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5,5%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5,1%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2,9%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2,2%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1" lang="es-ES_tradnl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2,1%</a:t>
                      </a:r>
                      <a:endParaRPr kumimoji="1" lang="es-ES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456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8" name="77 Rectángulo"/>
          <p:cNvSpPr/>
          <p:nvPr/>
        </p:nvSpPr>
        <p:spPr>
          <a:xfrm>
            <a:off x="2043804" y="1752264"/>
            <a:ext cx="2594035" cy="416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97280"/>
            <a:endParaRPr lang="es-ES" sz="1216" dirty="0">
              <a:solidFill>
                <a:prstClr val="black"/>
              </a:solidFill>
              <a:latin typeface="Geometr415 Lt BT Lite"/>
            </a:endParaRPr>
          </a:p>
        </p:txBody>
      </p:sp>
      <p:pic>
        <p:nvPicPr>
          <p:cNvPr id="79" name="Imagen 1" descr="image001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2470" y="2162378"/>
            <a:ext cx="1145310" cy="3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4" descr="http://www.cadenaser.com/recorte/20101127csrcsreco_1/XLCO/Ies/Luz-verde-combinacion-PRISA-LIBER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994" y="3036969"/>
            <a:ext cx="777970" cy="29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319" y="4355426"/>
            <a:ext cx="627485" cy="3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602" y="5167568"/>
            <a:ext cx="688237" cy="34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029" y="4729932"/>
            <a:ext cx="748988" cy="3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970" y="5616514"/>
            <a:ext cx="538046" cy="2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450" y="3401980"/>
            <a:ext cx="853032" cy="4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 descr="http://i.forbesimg.com/media/lists/companies/google_416x41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6" b="34628"/>
          <a:stretch/>
        </p:blipFill>
        <p:spPr bwMode="auto">
          <a:xfrm>
            <a:off x="3600847" y="2669226"/>
            <a:ext cx="959422" cy="3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8783" y="1816873"/>
            <a:ext cx="803609" cy="28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564" y="1842820"/>
            <a:ext cx="593240" cy="2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122 Rectángulo"/>
          <p:cNvSpPr/>
          <p:nvPr/>
        </p:nvSpPr>
        <p:spPr>
          <a:xfrm>
            <a:off x="3012347" y="2157340"/>
            <a:ext cx="1581295" cy="31367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97280"/>
            <a:endParaRPr lang="es-ES" sz="1216" dirty="0">
              <a:solidFill>
                <a:prstClr val="black"/>
              </a:solidFill>
              <a:latin typeface="Geometr415 Lt BT Lite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59" y="3857217"/>
            <a:ext cx="608215" cy="4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 descr="Y:\CORPORATIVO\02_LIBRO_ESTILO-PLANTILLAS\Recursos\iconos simples\big_0025_tv.png"/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51" y="1920876"/>
            <a:ext cx="319010" cy="2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79" y="3084704"/>
            <a:ext cx="319310" cy="3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Y:\CORPORATIVO\02_LIBRO_ESTILO-PLANTILLAS\Recursos\iconos simples\big_0020_digital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12" y="2719220"/>
            <a:ext cx="252845" cy="2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Y:\CORPORATIVO\02_LIBRO_ESTILO-PLANTILLAS\Recursos\iconos simples\big_0025_tv.png"/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51" y="2299342"/>
            <a:ext cx="319010" cy="2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9" y="3476980"/>
            <a:ext cx="319310" cy="3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Y:\CORPORATIVO\02_LIBRO_ESTILO-PLANTILLAS\Recursos\iconos simples\big_0020_digital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8" y="3974507"/>
            <a:ext cx="252845" cy="2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9" y="4329499"/>
            <a:ext cx="319310" cy="3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9" y="4802353"/>
            <a:ext cx="205738" cy="1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18" y="5621672"/>
            <a:ext cx="205738" cy="1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adroTexto 19"/>
          <p:cNvSpPr txBox="1"/>
          <p:nvPr/>
        </p:nvSpPr>
        <p:spPr>
          <a:xfrm>
            <a:off x="948752" y="1237931"/>
            <a:ext cx="4116640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2015. Inversión real estimada, Millones € y %</a:t>
            </a:r>
          </a:p>
          <a:p>
            <a:pPr defTabSz="1097280"/>
            <a:r>
              <a:rPr lang="es-ES" sz="144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Medio principal del grupo</a:t>
            </a:r>
          </a:p>
        </p:txBody>
      </p:sp>
      <p:sp>
        <p:nvSpPr>
          <p:cNvPr id="34" name="22 CuadroTexto"/>
          <p:cNvSpPr txBox="1"/>
          <p:nvPr/>
        </p:nvSpPr>
        <p:spPr>
          <a:xfrm>
            <a:off x="1668714" y="6063801"/>
            <a:ext cx="53793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. Google: no incluye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Youtube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Facebook: inversion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declarada</a:t>
            </a:r>
            <a:endParaRPr lang="en-US" sz="108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73"/>
            <a:ext cx="11311054" cy="926564"/>
          </a:xfrm>
        </p:spPr>
        <p:txBody>
          <a:bodyPr/>
          <a:lstStyle/>
          <a:p>
            <a:r>
              <a:rPr lang="en-US" dirty="0" smtClean="0"/>
              <a:t>INTERNET GANANDO CUOTA EN EL MERCADO PUBLICITARIO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GB" dirty="0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9EAD0B0-4695-4BA0-91BD-50156A1C2AF4}" type="slidenum">
              <a:rPr lang="en-GB">
                <a:solidFill>
                  <a:prstClr val="black">
                    <a:tint val="75000"/>
                  </a:prstClr>
                </a:solidFill>
                <a:latin typeface="Geometr415 Lt BT Lite"/>
              </a:rPr>
              <a:pPr defTabSz="1097280"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1268487"/>
              </p:ext>
            </p:extLst>
          </p:nvPr>
        </p:nvGraphicFramePr>
        <p:xfrm>
          <a:off x="1462850" y="990600"/>
          <a:ext cx="923061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3676" y="1854079"/>
            <a:ext cx="6607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dirty="0">
                <a:solidFill>
                  <a:prstClr val="black"/>
                </a:solidFill>
                <a:latin typeface="Geometr415 Lt BT Lite"/>
              </a:rPr>
              <a:t>5.788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636" y="1854079"/>
            <a:ext cx="6607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dirty="0">
                <a:solidFill>
                  <a:prstClr val="black"/>
                </a:solidFill>
                <a:latin typeface="Geometr415 Lt BT Lite"/>
              </a:rPr>
              <a:t>6.687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0968" y="1854079"/>
            <a:ext cx="6607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dirty="0">
                <a:solidFill>
                  <a:prstClr val="black"/>
                </a:solidFill>
                <a:latin typeface="Geometr415 Lt BT Lite"/>
              </a:rPr>
              <a:t>5.763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1288" y="1854079"/>
            <a:ext cx="66075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440" dirty="0" smtClean="0">
                <a:solidFill>
                  <a:prstClr val="black"/>
                </a:solidFill>
                <a:latin typeface="Geometr415 Lt BT Lite"/>
              </a:rPr>
              <a:t>5.235</a:t>
            </a:r>
            <a:endParaRPr lang="en-US" sz="144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3" name="CuadroTexto 19"/>
          <p:cNvSpPr txBox="1"/>
          <p:nvPr/>
        </p:nvSpPr>
        <p:spPr>
          <a:xfrm>
            <a:off x="505707" y="913975"/>
            <a:ext cx="357803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Inversión real estimada, Millones € y %</a:t>
            </a:r>
          </a:p>
        </p:txBody>
      </p:sp>
      <p:sp>
        <p:nvSpPr>
          <p:cNvPr id="14" name="22 CuadroTexto"/>
          <p:cNvSpPr txBox="1"/>
          <p:nvPr/>
        </p:nvSpPr>
        <p:spPr>
          <a:xfrm>
            <a:off x="1668714" y="6063801"/>
            <a:ext cx="53793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IAB (Internet, incluye display y search</a:t>
            </a:r>
            <a:r>
              <a:rPr lang="en-US" sz="108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</a:t>
            </a:r>
            <a:endParaRPr lang="en-US" sz="108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Diarios incluye suplementos dominicales</a:t>
            </a:r>
          </a:p>
        </p:txBody>
      </p:sp>
    </p:spTree>
    <p:extLst>
      <p:ext uri="{BB962C8B-B14F-4D97-AF65-F5344CB8AC3E}">
        <p14:creationId xmlns:p14="http://schemas.microsoft.com/office/powerpoint/2010/main" val="22098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78004756"/>
              </p:ext>
            </p:extLst>
          </p:nvPr>
        </p:nvGraphicFramePr>
        <p:xfrm>
          <a:off x="2204233" y="2138901"/>
          <a:ext cx="3941064" cy="39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82680278"/>
              </p:ext>
            </p:extLst>
          </p:nvPr>
        </p:nvGraphicFramePr>
        <p:xfrm>
          <a:off x="1954565" y="1965562"/>
          <a:ext cx="3941064" cy="39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INTERNET Y TV, FUENTES DE CREMIENTO DEL MERCADO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GB" dirty="0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9EAD0B0-4695-4BA0-91BD-50156A1C2AF4}" type="slidenum">
              <a:rPr lang="en-GB">
                <a:solidFill>
                  <a:prstClr val="black">
                    <a:tint val="75000"/>
                  </a:prstClr>
                </a:solidFill>
                <a:latin typeface="Geometr415 Lt BT Lite"/>
              </a:rPr>
              <a:pPr defTabSz="1097280"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33185" y="4922831"/>
            <a:ext cx="87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</a:rPr>
              <a:t>Digital</a:t>
            </a:r>
          </a:p>
          <a:p>
            <a:pPr algn="ctr" defTabSz="1097280"/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+12,6%</a:t>
            </a:r>
            <a:endParaRPr lang="es-E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195518" y="2375902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</a:rPr>
              <a:t>TV</a:t>
            </a:r>
          </a:p>
          <a:p>
            <a:pPr algn="ctr" defTabSz="1097280"/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+5,5%</a:t>
            </a:r>
            <a:endParaRPr lang="es-E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50746" y="2375902"/>
            <a:ext cx="121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Exterior </a:t>
            </a:r>
            <a:r>
              <a:rPr lang="es-E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-1,9%</a:t>
            </a:r>
            <a:endParaRPr lang="es-E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47861" y="2715538"/>
            <a:ext cx="122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Revistas </a:t>
            </a:r>
            <a:r>
              <a:rPr lang="es-E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-1,2%</a:t>
            </a:r>
            <a:endParaRPr lang="es-E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61982" y="3055174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Radio+0,8%</a:t>
            </a:r>
            <a:endParaRPr lang="es-E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61982" y="3940724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Diarios </a:t>
            </a:r>
            <a:r>
              <a:rPr lang="es-E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-6,5%</a:t>
            </a:r>
            <a:endParaRPr lang="es-E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ángulo 33"/>
          <p:cNvSpPr>
            <a:spLocks noChangeAspect="1"/>
          </p:cNvSpPr>
          <p:nvPr/>
        </p:nvSpPr>
        <p:spPr>
          <a:xfrm>
            <a:off x="1136455" y="2436331"/>
            <a:ext cx="129600" cy="12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ES" sz="216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ángulo 34"/>
          <p:cNvSpPr>
            <a:spLocks noChangeAspect="1"/>
          </p:cNvSpPr>
          <p:nvPr/>
        </p:nvSpPr>
        <p:spPr>
          <a:xfrm>
            <a:off x="1136455" y="2816936"/>
            <a:ext cx="129600" cy="12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ES" sz="216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ángulo 35"/>
          <p:cNvSpPr>
            <a:spLocks noChangeAspect="1"/>
          </p:cNvSpPr>
          <p:nvPr/>
        </p:nvSpPr>
        <p:spPr>
          <a:xfrm>
            <a:off x="1136455" y="3151824"/>
            <a:ext cx="129600" cy="1296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ES" sz="216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ángulo 36"/>
          <p:cNvSpPr>
            <a:spLocks noChangeAspect="1"/>
          </p:cNvSpPr>
          <p:nvPr/>
        </p:nvSpPr>
        <p:spPr>
          <a:xfrm>
            <a:off x="1136455" y="4052340"/>
            <a:ext cx="129600" cy="12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ES" sz="216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" name="Gráfico 37"/>
          <p:cNvGraphicFramePr/>
          <p:nvPr>
            <p:extLst/>
          </p:nvPr>
        </p:nvGraphicFramePr>
        <p:xfrm>
          <a:off x="6973207" y="1965562"/>
          <a:ext cx="3941064" cy="39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Forma libre 38"/>
          <p:cNvSpPr/>
          <p:nvPr/>
        </p:nvSpPr>
        <p:spPr>
          <a:xfrm>
            <a:off x="4531184" y="4999780"/>
            <a:ext cx="734701" cy="429371"/>
          </a:xfrm>
          <a:custGeom>
            <a:avLst/>
            <a:gdLst>
              <a:gd name="connsiteX0" fmla="*/ 0 w 612251"/>
              <a:gd name="connsiteY0" fmla="*/ 0 h 357809"/>
              <a:gd name="connsiteX1" fmla="*/ 0 w 612251"/>
              <a:gd name="connsiteY1" fmla="*/ 349858 h 357809"/>
              <a:gd name="connsiteX2" fmla="*/ 612251 w 612251"/>
              <a:gd name="connsiteY2" fmla="*/ 357809 h 357809"/>
              <a:gd name="connsiteX0" fmla="*/ 0 w 612251"/>
              <a:gd name="connsiteY0" fmla="*/ 0 h 357809"/>
              <a:gd name="connsiteX1" fmla="*/ 0 w 612251"/>
              <a:gd name="connsiteY1" fmla="*/ 349858 h 357809"/>
              <a:gd name="connsiteX2" fmla="*/ 612251 w 612251"/>
              <a:gd name="connsiteY2" fmla="*/ 357809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251" h="357809">
                <a:moveTo>
                  <a:pt x="0" y="0"/>
                </a:moveTo>
                <a:lnTo>
                  <a:pt x="0" y="349858"/>
                </a:lnTo>
                <a:lnTo>
                  <a:pt x="612251" y="35780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s-ES" sz="2160">
              <a:solidFill>
                <a:prstClr val="white"/>
              </a:solidFill>
              <a:latin typeface="Geometr415 Lt BT Lite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592747" y="2409889"/>
            <a:ext cx="77143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 err="1">
                <a:solidFill>
                  <a:prstClr val="black"/>
                </a:solidFill>
                <a:latin typeface="Calibri" panose="020F0502020204030204" pitchFamily="34" charset="0"/>
              </a:rPr>
              <a:t>Search</a:t>
            </a:r>
            <a:endParaRPr lang="es-E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9761740" y="2409889"/>
            <a:ext cx="143077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 err="1">
                <a:solidFill>
                  <a:prstClr val="black"/>
                </a:solidFill>
                <a:latin typeface="Calibri" panose="020F0502020204030204" pitchFamily="34" charset="0"/>
              </a:rPr>
              <a:t>Display</a:t>
            </a:r>
            <a:r>
              <a:rPr lang="es-ES" sz="1680" dirty="0">
                <a:solidFill>
                  <a:prstClr val="black"/>
                </a:solidFill>
                <a:latin typeface="Calibri" panose="020F0502020204030204" pitchFamily="34" charset="0"/>
              </a:rPr>
              <a:t> - otros</a:t>
            </a:r>
            <a:endParaRPr lang="es-E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9702158" y="493454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Display</a:t>
            </a:r>
            <a:r>
              <a:rPr lang="es-ES" b="1" dirty="0">
                <a:solidFill>
                  <a:schemeClr val="accent2"/>
                </a:solidFill>
                <a:latin typeface="Calibri" panose="020F0502020204030204" pitchFamily="34" charset="0"/>
              </a:rPr>
              <a:t> -</a:t>
            </a:r>
          </a:p>
          <a:p>
            <a:pPr algn="ctr" defTabSz="1097280"/>
            <a:r>
              <a:rPr lang="es-ES" b="1" dirty="0">
                <a:solidFill>
                  <a:schemeClr val="accent2"/>
                </a:solidFill>
                <a:latin typeface="Calibri" panose="020F0502020204030204" pitchFamily="34" charset="0"/>
              </a:rPr>
              <a:t>Video online</a:t>
            </a:r>
            <a:endParaRPr lang="es-ES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8868616" y="5211379"/>
            <a:ext cx="5643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260" dirty="0">
                <a:solidFill>
                  <a:prstClr val="black"/>
                </a:solidFill>
                <a:latin typeface="Geometr415 Lt BT Lite"/>
              </a:rPr>
              <a:t>Otros</a:t>
            </a:r>
            <a:endParaRPr lang="es-ES" sz="84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27" name="CuadroTexto 19"/>
          <p:cNvSpPr txBox="1"/>
          <p:nvPr/>
        </p:nvSpPr>
        <p:spPr>
          <a:xfrm>
            <a:off x="1064737" y="1334708"/>
            <a:ext cx="398929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2016. </a:t>
            </a:r>
            <a:r>
              <a:rPr lang="es-ES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Inversión real estimada total medios</a:t>
            </a:r>
          </a:p>
          <a:p>
            <a:pPr defTabSz="1097280"/>
            <a:r>
              <a:rPr lang="es-ES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Millones €, %cuota y % crecimiento vs </a:t>
            </a:r>
            <a:r>
              <a:rPr lang="es-ES" sz="16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2015</a:t>
            </a:r>
            <a:endParaRPr lang="es-ES" sz="16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3158" y="375422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5.235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mill. €</a:t>
            </a:r>
          </a:p>
        </p:txBody>
      </p:sp>
      <p:sp>
        <p:nvSpPr>
          <p:cNvPr id="29" name="CuadroTexto 19"/>
          <p:cNvSpPr txBox="1"/>
          <p:nvPr/>
        </p:nvSpPr>
        <p:spPr>
          <a:xfrm>
            <a:off x="7544664" y="1345593"/>
            <a:ext cx="351487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2016. </a:t>
            </a:r>
            <a:r>
              <a:rPr lang="es-ES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Inversión real estimada Internet</a:t>
            </a:r>
          </a:p>
          <a:p>
            <a:pPr defTabSz="1097280"/>
            <a:r>
              <a:rPr lang="es-ES" sz="16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Millones €, %</a:t>
            </a:r>
            <a:r>
              <a:rPr lang="es-ES" sz="16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cuota 2015</a:t>
            </a:r>
            <a:endParaRPr lang="es-ES" sz="16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68231" y="375422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1.408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mill. €</a:t>
            </a:r>
          </a:p>
        </p:txBody>
      </p:sp>
      <p:sp>
        <p:nvSpPr>
          <p:cNvPr id="31" name="22 CuadroTexto"/>
          <p:cNvSpPr txBox="1"/>
          <p:nvPr/>
        </p:nvSpPr>
        <p:spPr>
          <a:xfrm>
            <a:off x="1668714" y="6063801"/>
            <a:ext cx="53793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IAB (Internet, incluye display y search)</a:t>
            </a:r>
          </a:p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Diarios incluye suplementos dominicales</a:t>
            </a:r>
          </a:p>
        </p:txBody>
      </p:sp>
    </p:spTree>
    <p:extLst>
      <p:ext uri="{BB962C8B-B14F-4D97-AF65-F5344CB8AC3E}">
        <p14:creationId xmlns:p14="http://schemas.microsoft.com/office/powerpoint/2010/main" val="36592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073"/>
            <a:ext cx="11582400" cy="926564"/>
          </a:xfrm>
        </p:spPr>
        <p:txBody>
          <a:bodyPr/>
          <a:lstStyle/>
          <a:p>
            <a:r>
              <a:rPr lang="en-US" dirty="0" smtClean="0"/>
              <a:t>LA PRENSA ES EN REALIDAD EL SEGUNDO MEDIO PUBLICITARIO, SI TENEMOS EN CUENTA LA PRENSA ONLINE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GB" dirty="0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9EAD0B0-4695-4BA0-91BD-50156A1C2AF4}" type="slidenum">
              <a:rPr lang="en-GB">
                <a:solidFill>
                  <a:prstClr val="black">
                    <a:tint val="75000"/>
                  </a:prstClr>
                </a:solidFill>
                <a:latin typeface="Geometr415 Lt BT Lite"/>
              </a:rPr>
              <a:pPr defTabSz="1097280"/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Geometr415 Lt BT Lite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7388194"/>
              </p:ext>
            </p:extLst>
          </p:nvPr>
        </p:nvGraphicFramePr>
        <p:xfrm>
          <a:off x="1462850" y="990600"/>
          <a:ext cx="1020862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6224569" y="3299924"/>
            <a:ext cx="685188" cy="685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97280"/>
            <a:r>
              <a:rPr lang="en-US" sz="144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16,7</a:t>
            </a:r>
            <a:r>
              <a:rPr lang="en-US" sz="144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1" name="CuadroTexto 19"/>
          <p:cNvSpPr txBox="1"/>
          <p:nvPr/>
        </p:nvSpPr>
        <p:spPr>
          <a:xfrm>
            <a:off x="516674" y="1235926"/>
            <a:ext cx="2964658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Inversión real estimada, %cuota</a:t>
            </a:r>
          </a:p>
        </p:txBody>
      </p:sp>
      <p:sp>
        <p:nvSpPr>
          <p:cNvPr id="12" name="22 CuadroTexto"/>
          <p:cNvSpPr txBox="1"/>
          <p:nvPr/>
        </p:nvSpPr>
        <p:spPr>
          <a:xfrm>
            <a:off x="1668713" y="6063801"/>
            <a:ext cx="65008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IAB. Estimación diarios online: Carat con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datos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de Arce Media Hotline</a:t>
            </a:r>
          </a:p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Diarios incluye suplementos dominicales</a:t>
            </a:r>
          </a:p>
        </p:txBody>
      </p:sp>
    </p:spTree>
    <p:extLst>
      <p:ext uri="{BB962C8B-B14F-4D97-AF65-F5344CB8AC3E}">
        <p14:creationId xmlns:p14="http://schemas.microsoft.com/office/powerpoint/2010/main" val="9703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91073"/>
            <a:ext cx="11366810" cy="926564"/>
          </a:xfrm>
        </p:spPr>
        <p:txBody>
          <a:bodyPr/>
          <a:lstStyle/>
          <a:p>
            <a:r>
              <a:rPr lang="es-ES" dirty="0" smtClean="0"/>
              <a:t>ARROJAR LUZ SOBRE LA POSICIÓN DE LA PRENSA ONLINE EN EL MERCADO PUBLICITARIO ES FUNDAMENTAL</a:t>
            </a:r>
            <a:endParaRPr lang="en-US" dirty="0"/>
          </a:p>
        </p:txBody>
      </p:sp>
      <p:graphicFrame>
        <p:nvGraphicFramePr>
          <p:cNvPr id="9" name="Gráfico 37"/>
          <p:cNvGraphicFramePr/>
          <p:nvPr>
            <p:extLst>
              <p:ext uri="{D42A27DB-BD31-4B8C-83A1-F6EECF244321}">
                <p14:modId xmlns:p14="http://schemas.microsoft.com/office/powerpoint/2010/main" val="1873461982"/>
              </p:ext>
            </p:extLst>
          </p:nvPr>
        </p:nvGraphicFramePr>
        <p:xfrm>
          <a:off x="1054807" y="1660575"/>
          <a:ext cx="3941064" cy="39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39"/>
          <p:cNvSpPr txBox="1"/>
          <p:nvPr/>
        </p:nvSpPr>
        <p:spPr>
          <a:xfrm>
            <a:off x="1649950" y="2104901"/>
            <a:ext cx="82022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 err="1">
                <a:solidFill>
                  <a:prstClr val="black"/>
                </a:solidFill>
                <a:latin typeface="Geometr415 Lt BT Lite"/>
              </a:rPr>
              <a:t>Search</a:t>
            </a:r>
            <a:endParaRPr lang="es-ES" sz="120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1" name="CuadroTexto 40"/>
          <p:cNvSpPr txBox="1"/>
          <p:nvPr/>
        </p:nvSpPr>
        <p:spPr>
          <a:xfrm>
            <a:off x="3833210" y="2104901"/>
            <a:ext cx="145103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>
                <a:solidFill>
                  <a:prstClr val="black"/>
                </a:solidFill>
                <a:latin typeface="Geometr415 Lt BT Lite"/>
              </a:rPr>
              <a:t>Diarios </a:t>
            </a:r>
            <a:r>
              <a:rPr lang="es-ES" sz="1680" dirty="0" smtClean="0">
                <a:solidFill>
                  <a:prstClr val="black"/>
                </a:solidFill>
                <a:latin typeface="Geometr415 Lt BT Lite"/>
              </a:rPr>
              <a:t>online</a:t>
            </a:r>
          </a:p>
          <a:p>
            <a:pPr algn="ctr" defTabSz="1097280"/>
            <a:r>
              <a:rPr lang="es-ES" sz="1680" dirty="0" smtClean="0">
                <a:solidFill>
                  <a:prstClr val="black"/>
                </a:solidFill>
                <a:latin typeface="Geometr415 Lt BT Lite"/>
              </a:rPr>
              <a:t>(225 MM)</a:t>
            </a:r>
            <a:endParaRPr lang="es-ES" sz="120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2" name="CuadroTexto 41"/>
          <p:cNvSpPr txBox="1"/>
          <p:nvPr/>
        </p:nvSpPr>
        <p:spPr>
          <a:xfrm>
            <a:off x="3787257" y="4629561"/>
            <a:ext cx="138313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>
                <a:solidFill>
                  <a:prstClr val="black"/>
                </a:solidFill>
                <a:latin typeface="Geometr415 Lt BT Lite"/>
              </a:rPr>
              <a:t>Resto </a:t>
            </a:r>
            <a:r>
              <a:rPr lang="es-ES" sz="1680" dirty="0" err="1">
                <a:solidFill>
                  <a:prstClr val="black"/>
                </a:solidFill>
                <a:latin typeface="Geometr415 Lt BT Lite"/>
              </a:rPr>
              <a:t>display</a:t>
            </a:r>
            <a:endParaRPr lang="es-ES" sz="120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9068" y="3314359"/>
            <a:ext cx="140589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n-US" sz="1680" b="1" dirty="0">
                <a:solidFill>
                  <a:prstClr val="black"/>
                </a:solidFill>
                <a:latin typeface="Geometr415 Lt BT Lite"/>
              </a:rPr>
              <a:t>Total Internet</a:t>
            </a:r>
          </a:p>
          <a:p>
            <a:pPr algn="ctr" defTabSz="1097280"/>
            <a:r>
              <a:rPr lang="en-US" sz="1680" b="1" dirty="0" smtClean="0">
                <a:solidFill>
                  <a:prstClr val="black"/>
                </a:solidFill>
                <a:latin typeface="Geometr415 Lt BT Lite"/>
              </a:rPr>
              <a:t>1.408 </a:t>
            </a:r>
            <a:r>
              <a:rPr lang="en-US" sz="1680" b="1" dirty="0">
                <a:solidFill>
                  <a:prstClr val="black"/>
                </a:solidFill>
                <a:latin typeface="Geometr415 Lt BT Lite"/>
              </a:rPr>
              <a:t>mill. €</a:t>
            </a:r>
          </a:p>
        </p:txBody>
      </p:sp>
      <p:graphicFrame>
        <p:nvGraphicFramePr>
          <p:cNvPr id="15" name="Gráfico 37"/>
          <p:cNvGraphicFramePr/>
          <p:nvPr>
            <p:extLst>
              <p:ext uri="{D42A27DB-BD31-4B8C-83A1-F6EECF244321}">
                <p14:modId xmlns:p14="http://schemas.microsoft.com/office/powerpoint/2010/main" val="180939691"/>
              </p:ext>
            </p:extLst>
          </p:nvPr>
        </p:nvGraphicFramePr>
        <p:xfrm>
          <a:off x="6722647" y="1660575"/>
          <a:ext cx="3941064" cy="390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40"/>
          <p:cNvSpPr txBox="1"/>
          <p:nvPr/>
        </p:nvSpPr>
        <p:spPr>
          <a:xfrm>
            <a:off x="9746184" y="2104901"/>
            <a:ext cx="145103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>
                <a:solidFill>
                  <a:prstClr val="black"/>
                </a:solidFill>
                <a:latin typeface="Geometr415 Lt BT Lite"/>
              </a:rPr>
              <a:t>Diarios </a:t>
            </a:r>
            <a:r>
              <a:rPr lang="es-ES" sz="1680" dirty="0" smtClean="0">
                <a:solidFill>
                  <a:prstClr val="black"/>
                </a:solidFill>
                <a:latin typeface="Geometr415 Lt BT Lite"/>
              </a:rPr>
              <a:t>online</a:t>
            </a:r>
          </a:p>
          <a:p>
            <a:pPr algn="ctr" defTabSz="1097280"/>
            <a:r>
              <a:rPr lang="es-ES" sz="1680" dirty="0" smtClean="0">
                <a:solidFill>
                  <a:prstClr val="black"/>
                </a:solidFill>
                <a:latin typeface="Geometr415 Lt BT Lite"/>
              </a:rPr>
              <a:t>(225 MM)</a:t>
            </a:r>
            <a:endParaRPr lang="es-ES" sz="120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7" name="CuadroTexto 40"/>
          <p:cNvSpPr txBox="1"/>
          <p:nvPr/>
        </p:nvSpPr>
        <p:spPr>
          <a:xfrm>
            <a:off x="9746184" y="4637431"/>
            <a:ext cx="139814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s-ES" sz="1680" dirty="0">
                <a:solidFill>
                  <a:prstClr val="black"/>
                </a:solidFill>
                <a:latin typeface="Geometr415 Lt BT Lite"/>
              </a:rPr>
              <a:t>Diarios papel</a:t>
            </a:r>
            <a:endParaRPr lang="es-ES" sz="1200" dirty="0">
              <a:solidFill>
                <a:prstClr val="black"/>
              </a:solidFill>
              <a:latin typeface="Geometr415 Lt BT Lit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3214" y="3314359"/>
            <a:ext cx="129407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7280"/>
            <a:r>
              <a:rPr lang="en-US" sz="1680" b="1" dirty="0">
                <a:solidFill>
                  <a:prstClr val="black"/>
                </a:solidFill>
                <a:latin typeface="Geometr415 Lt BT Lite"/>
              </a:rPr>
              <a:t>Total diarios</a:t>
            </a:r>
          </a:p>
          <a:p>
            <a:pPr algn="ctr" defTabSz="1097280"/>
            <a:r>
              <a:rPr lang="en-US" sz="1680" b="1" dirty="0" smtClean="0">
                <a:solidFill>
                  <a:prstClr val="black"/>
                </a:solidFill>
                <a:latin typeface="Geometr415 Lt BT Lite"/>
              </a:rPr>
              <a:t>842 </a:t>
            </a:r>
            <a:r>
              <a:rPr lang="en-US" sz="1680" b="1" dirty="0">
                <a:solidFill>
                  <a:prstClr val="black"/>
                </a:solidFill>
                <a:latin typeface="Geometr415 Lt BT Lite"/>
              </a:rPr>
              <a:t>mill. €</a:t>
            </a:r>
          </a:p>
        </p:txBody>
      </p:sp>
      <p:sp>
        <p:nvSpPr>
          <p:cNvPr id="19" name="CuadroTexto 19"/>
          <p:cNvSpPr txBox="1"/>
          <p:nvPr/>
        </p:nvSpPr>
        <p:spPr>
          <a:xfrm>
            <a:off x="518825" y="1219308"/>
            <a:ext cx="301217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2016. </a:t>
            </a:r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Inversión real estimada, %</a:t>
            </a:r>
          </a:p>
        </p:txBody>
      </p:sp>
      <p:sp>
        <p:nvSpPr>
          <p:cNvPr id="20" name="22 CuadroTexto"/>
          <p:cNvSpPr txBox="1"/>
          <p:nvPr/>
        </p:nvSpPr>
        <p:spPr>
          <a:xfrm>
            <a:off x="1734277" y="6048461"/>
            <a:ext cx="65008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Infoadex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IAB. Estimación diarios online: Carat con </a:t>
            </a:r>
            <a:r>
              <a:rPr lang="en-US" sz="108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datos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de Arce Media Hotline</a:t>
            </a:r>
          </a:p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Diarios incluye suplementos dominicales</a:t>
            </a:r>
          </a:p>
        </p:txBody>
      </p:sp>
    </p:spTree>
    <p:extLst>
      <p:ext uri="{BB962C8B-B14F-4D97-AF65-F5344CB8AC3E}">
        <p14:creationId xmlns:p14="http://schemas.microsoft.com/office/powerpoint/2010/main" val="28523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Análisis de actividad por sectores</a:t>
            </a:r>
            <a:endParaRPr lang="en-US" dirty="0"/>
          </a:p>
        </p:txBody>
      </p:sp>
      <p:sp>
        <p:nvSpPr>
          <p:cNvPr id="8" name="CuadroTexto 19"/>
          <p:cNvSpPr txBox="1"/>
          <p:nvPr/>
        </p:nvSpPr>
        <p:spPr>
          <a:xfrm>
            <a:off x="518825" y="918227"/>
            <a:ext cx="301217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280"/>
            <a:r>
              <a:rPr lang="es-ES" sz="168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2015. Inversión real estimada, %</a:t>
            </a:r>
          </a:p>
        </p:txBody>
      </p:sp>
      <p:sp>
        <p:nvSpPr>
          <p:cNvPr id="9" name="22 CuadroTexto"/>
          <p:cNvSpPr txBox="1"/>
          <p:nvPr/>
        </p:nvSpPr>
        <p:spPr>
          <a:xfrm>
            <a:off x="1668713" y="6063801"/>
            <a:ext cx="65008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Fuente: </a:t>
            </a:r>
            <a:r>
              <a:rPr lang="en-US" sz="108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Arce Media Hotline. </a:t>
            </a:r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Estimación diarios online: </a:t>
            </a:r>
            <a:r>
              <a:rPr lang="en-US" sz="108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Carat</a:t>
            </a:r>
            <a:endParaRPr lang="en-US" sz="108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defTabSz="1097280"/>
            <a:r>
              <a:rPr lang="en-US" sz="108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Diarios incluye suplementos dominicales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27405"/>
              </p:ext>
            </p:extLst>
          </p:nvPr>
        </p:nvGraphicFramePr>
        <p:xfrm>
          <a:off x="333115" y="1496872"/>
          <a:ext cx="10755052" cy="3953842"/>
        </p:xfrm>
        <a:graphic>
          <a:graphicData uri="http://schemas.openxmlformats.org/drawingml/2006/table">
            <a:tbl>
              <a:tblPr/>
              <a:tblGrid>
                <a:gridCol w="691782">
                  <a:extLst>
                    <a:ext uri="{9D8B030D-6E8A-4147-A177-3AD203B41FA5}">
                      <a16:colId xmlns:a16="http://schemas.microsoft.com/office/drawing/2014/main" xmlns="" val="201975189"/>
                    </a:ext>
                  </a:extLst>
                </a:gridCol>
                <a:gridCol w="3545385">
                  <a:extLst>
                    <a:ext uri="{9D8B030D-6E8A-4147-A177-3AD203B41FA5}">
                      <a16:colId xmlns:a16="http://schemas.microsoft.com/office/drawing/2014/main" xmlns="" val="3403303119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235901990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721227698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2571445409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1308525910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214020012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1816019521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3591483074"/>
                    </a:ext>
                  </a:extLst>
                </a:gridCol>
                <a:gridCol w="691782">
                  <a:extLst>
                    <a:ext uri="{9D8B030D-6E8A-4147-A177-3AD203B41FA5}">
                      <a16:colId xmlns:a16="http://schemas.microsoft.com/office/drawing/2014/main" xmlns="" val="4042291768"/>
                    </a:ext>
                  </a:extLst>
                </a:gridCol>
                <a:gridCol w="983629">
                  <a:extLst>
                    <a:ext uri="{9D8B030D-6E8A-4147-A177-3AD203B41FA5}">
                      <a16:colId xmlns:a16="http://schemas.microsoft.com/office/drawing/2014/main" xmlns="" val="1327479629"/>
                    </a:ext>
                  </a:extLst>
                </a:gridCol>
              </a:tblGrid>
              <a:tr h="6187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Prensa papel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Diarios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 display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Revistas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2015 .000 €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395419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y restauración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213800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712694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Finanzas y seguros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7683562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Belleza, higiene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112073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457738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 y privados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036663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Telecomunicaciones e Internet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423886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Cultura, enseñanza y medios de comunicación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910630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Transporte, viajes y 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795429"/>
                  </a:ext>
                </a:extLst>
              </a:tr>
              <a:tr h="31691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Bebidas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171450" marT="9525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171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69160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mercado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2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60449" y="1092820"/>
            <a:ext cx="3445727" cy="25759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RETOS DE LA PRENSA ONLINE EN ESPAÑA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96" y="1669199"/>
            <a:ext cx="2825033" cy="1867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1807" y="1204422"/>
            <a:ext cx="308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Prensa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papel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prensa</a:t>
            </a:r>
            <a:r>
              <a:rPr lang="en-US" dirty="0" smtClean="0">
                <a:solidFill>
                  <a:schemeClr val="bg1"/>
                </a:solidFill>
              </a:rPr>
              <a:t> online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10868" y="1092820"/>
            <a:ext cx="3445727" cy="2575931"/>
            <a:chOff x="6110868" y="1092820"/>
            <a:chExt cx="3445727" cy="2575931"/>
          </a:xfrm>
        </p:grpSpPr>
        <p:sp>
          <p:nvSpPr>
            <p:cNvPr id="11" name="Rectangle 10"/>
            <p:cNvSpPr/>
            <p:nvPr/>
          </p:nvSpPr>
          <p:spPr>
            <a:xfrm>
              <a:off x="6110868" y="1092820"/>
              <a:ext cx="3445727" cy="2575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556" y="1798947"/>
              <a:ext cx="3077719" cy="17374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08333" y="1204422"/>
              <a:ext cx="2513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Inventario</a:t>
              </a:r>
              <a:r>
                <a:rPr lang="en-US" dirty="0" smtClean="0">
                  <a:solidFill>
                    <a:schemeClr val="bg1"/>
                  </a:solidFill>
                </a:rPr>
                <a:t> Video Online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0449" y="3787931"/>
            <a:ext cx="3445727" cy="2575931"/>
            <a:chOff x="1360449" y="3787931"/>
            <a:chExt cx="3445727" cy="2575931"/>
          </a:xfrm>
        </p:grpSpPr>
        <p:sp>
          <p:nvSpPr>
            <p:cNvPr id="10" name="Rectangle 9"/>
            <p:cNvSpPr/>
            <p:nvPr/>
          </p:nvSpPr>
          <p:spPr>
            <a:xfrm>
              <a:off x="1360449" y="3787931"/>
              <a:ext cx="3445727" cy="2575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18" y="4756805"/>
              <a:ext cx="2825033" cy="12322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84428" y="4077983"/>
              <a:ext cx="220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Experiencia</a:t>
              </a:r>
              <a:r>
                <a:rPr lang="en-US" dirty="0" smtClean="0">
                  <a:solidFill>
                    <a:schemeClr val="bg1"/>
                  </a:solidFill>
                </a:rPr>
                <a:t> MOBILE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0868" y="3787931"/>
            <a:ext cx="3445727" cy="2575931"/>
            <a:chOff x="6110868" y="3787931"/>
            <a:chExt cx="3445727" cy="2575931"/>
          </a:xfrm>
        </p:grpSpPr>
        <p:sp>
          <p:nvSpPr>
            <p:cNvPr id="12" name="Rectangle 11"/>
            <p:cNvSpPr/>
            <p:nvPr/>
          </p:nvSpPr>
          <p:spPr>
            <a:xfrm>
              <a:off x="6110868" y="3787931"/>
              <a:ext cx="3445727" cy="2575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5" b="17836"/>
            <a:stretch/>
          </p:blipFill>
          <p:spPr>
            <a:xfrm>
              <a:off x="6472344" y="4756805"/>
              <a:ext cx="2792142" cy="13381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20016" y="4077983"/>
              <a:ext cx="2690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“</a:t>
              </a:r>
              <a:r>
                <a:rPr lang="en-US" i="1" dirty="0" err="1" smtClean="0">
                  <a:solidFill>
                    <a:schemeClr val="bg1"/>
                  </a:solidFill>
                </a:rPr>
                <a:t>Monetización</a:t>
              </a:r>
              <a:r>
                <a:rPr lang="en-US" dirty="0" smtClean="0">
                  <a:solidFill>
                    <a:schemeClr val="bg1"/>
                  </a:solidFill>
                </a:rPr>
                <a:t>” del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0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at 2015">
  <a:themeElements>
    <a:clrScheme name="Carat2016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00244E"/>
      </a:accent1>
      <a:accent2>
        <a:srgbClr val="00ACF1"/>
      </a:accent2>
      <a:accent3>
        <a:srgbClr val="EC1B5D"/>
      </a:accent3>
      <a:accent4>
        <a:srgbClr val="F6EE35"/>
      </a:accent4>
      <a:accent5>
        <a:srgbClr val="DADCDC"/>
      </a:accent5>
      <a:accent6>
        <a:srgbClr val="0993D0"/>
      </a:accent6>
      <a:hlink>
        <a:srgbClr val="00ACF1"/>
      </a:hlink>
      <a:folHlink>
        <a:srgbClr val="00244E"/>
      </a:folHlink>
    </a:clrScheme>
    <a:fontScheme name="CARAT">
      <a:majorFont>
        <a:latin typeface="Geometr415 Blk BT"/>
        <a:ea typeface=""/>
        <a:cs typeface=""/>
      </a:majorFont>
      <a:minorFont>
        <a:latin typeface="Geometr415 Lt BT Lite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alizado 1">
    <a:majorFont>
      <a:latin typeface="Century Gothic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661</Words>
  <Application>Microsoft Office PowerPoint</Application>
  <PresentationFormat>Panorámica</PresentationFormat>
  <Paragraphs>216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Geometr415 Blk BT</vt:lpstr>
      <vt:lpstr>Geometr415 Lt BT</vt:lpstr>
      <vt:lpstr>Geometr415 Lt BT Lite</vt:lpstr>
      <vt:lpstr>Verdana</vt:lpstr>
      <vt:lpstr>Carat 2015</vt:lpstr>
      <vt:lpstr>Mercado publicitario y prensa online</vt:lpstr>
      <vt:lpstr>EL MERCADO PUBLICITARIO RALENTIZANDO EL CRECIMIENTO CONSEGUIDO DESDE 2014</vt:lpstr>
      <vt:lpstr>LOS GRANDES PLAYERS DE LA PUBLICIDAD TIENEN NUEVOS ACTORES </vt:lpstr>
      <vt:lpstr>INTERNET GANANDO CUOTA EN EL MERCADO PUBLICITARIO</vt:lpstr>
      <vt:lpstr>INTERNET Y TV, FUENTES DE CREMIENTO DEL MERCADO</vt:lpstr>
      <vt:lpstr>LA PRENSA ES EN REALIDAD EL SEGUNDO MEDIO PUBLICITARIO, SI TENEMOS EN CUENTA LA PRENSA ONLINE </vt:lpstr>
      <vt:lpstr>ARROJAR LUZ SOBRE LA POSICIÓN DE LA PRENSA ONLINE EN EL MERCADO PUBLICITARIO ES FUNDAMENTAL</vt:lpstr>
      <vt:lpstr>Análisis de actividad por sectores</vt:lpstr>
      <vt:lpstr>RETOS DE LA PRENSA ONLINE EN ESPAÑA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DEL MERCADO PUBLICITARIO</dc:title>
  <dc:creator>Marta San Pedro</dc:creator>
  <cp:lastModifiedBy>Susana Morales</cp:lastModifiedBy>
  <cp:revision>33</cp:revision>
  <dcterms:created xsi:type="dcterms:W3CDTF">2016-11-09T11:01:05Z</dcterms:created>
  <dcterms:modified xsi:type="dcterms:W3CDTF">2017-02-28T11:51:59Z</dcterms:modified>
</cp:coreProperties>
</file>